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3" r:id="rId8"/>
    <p:sldId id="272" r:id="rId9"/>
    <p:sldId id="275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08" r:id="rId35"/>
    <p:sldId id="299" r:id="rId36"/>
    <p:sldId id="300" r:id="rId37"/>
    <p:sldId id="302" r:id="rId38"/>
    <p:sldId id="303" r:id="rId39"/>
    <p:sldId id="304" r:id="rId40"/>
    <p:sldId id="305" r:id="rId41"/>
    <p:sldId id="306" r:id="rId42"/>
    <p:sldId id="309" r:id="rId43"/>
    <p:sldId id="307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</p:sldIdLst>
  <p:sldSz cx="12188825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599" autoAdjust="0"/>
  </p:normalViewPr>
  <p:slideViewPr>
    <p:cSldViewPr>
      <p:cViewPr varScale="1">
        <p:scale>
          <a:sx n="72" d="100"/>
          <a:sy n="72" d="100"/>
        </p:scale>
        <p:origin x="438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8D0EFA9-57C0-4188-B1C6-56EB9958F127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77323E-F331-42C0-8ED8-298FE2B5981D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dirty="0"/>
              <a:t>Clique para editar o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562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209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726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017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897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028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016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1002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6175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6022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364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9237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3760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179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945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53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28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13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42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83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25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8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79099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393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508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55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9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199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28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08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374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487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56187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04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528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243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28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907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380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652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029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310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98528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2026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812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9038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982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1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02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6826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327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805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256" name="linha" descr="Gráfico de linhas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orma Liv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8" name="Forma Liv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9" name="Forma Liv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0" name="Forma Liv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1" name="Forma Liv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2" name="Forma Liv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3" name="Forma Liv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4" name="Forma Liv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5" name="Forma Liv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6" name="Forma Liv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7" name="Forma Liv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8" name="Forma Liv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9" name="Forma Liv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0" name="Forma Liv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1" name="Forma Liv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2" name="Forma Liv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3" name="Forma Liv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4" name="Forma Liv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5" name="Forma Liv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6" name="Forma Liv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7" name="Forma Liv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8" name="Forma Liv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9" name="Forma Liv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0" name="Forma Liv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1" name="Forma Liv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2" name="Forma Liv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3" name="Forma Liv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4" name="Forma Liv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5" name="Forma Liv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6" name="Forma Liv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7" name="Forma Liv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8" name="Forma Liv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9" name="Forma Liv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0" name="Forma Liv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1" name="Forma Liv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2" name="Forma Liv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3" name="Forma Liv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4" name="Forma Liv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5" name="Forma Liv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6" name="Forma Liv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7" name="Forma Liv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8" name="Forma Liv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9" name="Forma Liv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0" name="Forma Liv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1" name="Forma Liv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2" name="Forma Liv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3" name="Forma Liv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4" name="Forma Liv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5" name="Forma Liv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6" name="Forma Liv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7" name="Forma Liv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8" name="Forma Liv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9" name="Forma Liv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0" name="Forma Liv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1" name="Forma Liv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2" name="Forma Liv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3" name="Forma Liv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4" name="Forma Liv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5" name="Forma Liv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6" name="Forma Liv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7" name="Forma Liv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8" name="Forma Liv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9" name="Forma Liv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0" name="Forma Liv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1" name="Forma Liv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2" name="Forma Liv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3" name="Forma Liv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4" name="Forma Liv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5" name="Forma Liv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6" name="Forma Liv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7" name="Forma Liv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8" name="Forma Liv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9" name="Forma Liv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0" name="Forma Liv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1" name="Forma Liv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2" name="Forma Liv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3" name="Forma Liv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4" name="Forma Liv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5" name="Forma Liv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6" name="Forma Liv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7" name="Forma Liv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8" name="Forma Liv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9" name="Forma Liv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0" name="Forma Liv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1" name="Forma Liv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2" name="Forma Liv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3" name="Forma Liv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4" name="Forma Liv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5" name="Forma Liv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6" name="Forma Liv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7" name="Forma Liv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8" name="Forma Liv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9" name="Forma Liv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0" name="Forma Liv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1" name="Forma Liv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2" name="Forma Liv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3" name="Forma Liv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4" name="Forma Liv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5" name="Forma Liv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6" name="Forma Liv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7" name="Forma Liv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8" name="Forma Liv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9" name="Forma Liv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0" name="Forma Liv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1" name="Forma Liv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2" name="Forma Liv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3" name="Forma Liv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4" name="Forma Liv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5" name="Forma Liv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6" name="Forma Liv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7" name="Forma Liv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8" name="Forma Liv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9" name="Forma Liv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0" name="Forma Liv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1" name="Forma Liv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2" name="Forma Liv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3" name="Forma Liv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4" name="Forma Liv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5" name="Forma Liv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6" name="Forma Liv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7" name="Forma Liv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8" name="Forma Liv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9" name="Forma Liv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grpSp>
        <p:nvGrpSpPr>
          <p:cNvPr id="7" name="linha" descr="Gráfico de linh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orma Livre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9" name="Forma Livre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0" name="Forma Livre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1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2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3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4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5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4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5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6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7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8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9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0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1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2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3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4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5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6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7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8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9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0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1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2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3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4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5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6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7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8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9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0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1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2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3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4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5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6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7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8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9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0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1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2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3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4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5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6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7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8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9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0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1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2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3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4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5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6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7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8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9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80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81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215C2D-4C5F-41A8-B554-C650AF34C482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grpSp>
        <p:nvGrpSpPr>
          <p:cNvPr id="7" name="linha" descr="Gráfico de linhas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9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0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1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2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3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4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5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4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5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6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7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8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9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0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1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2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3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4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5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6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7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8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39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0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1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2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3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4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5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6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7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8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49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0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1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2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3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4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5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6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7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8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59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0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1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2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3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4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5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6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7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8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69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0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1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2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3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4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5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6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7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8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79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80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81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t-BR" dirty="0"/>
              <a:t>Clique para editar o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E39326-9852-4665-8E10-5CCFE1522248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67" name="linha" descr="Gráfico de linh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9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0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1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2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3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4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5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6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7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8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9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0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1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2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3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4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5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6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7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8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9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0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1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2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3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4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5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6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7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8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9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0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1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2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3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4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5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6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7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8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9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0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1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2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3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4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5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6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7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8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9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0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1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2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3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4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5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6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7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8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9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0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1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2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3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4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5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6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7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8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9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40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41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396C3-3492-4496-8698-79E4814AE53F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255" name="linha" descr="Gráfico de linhas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orma Liv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7" name="Forma Liv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8" name="Forma Liv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9" name="Forma Liv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0" name="Forma Liv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1" name="Forma Liv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2" name="Forma Liv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3" name="Forma Liv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4" name="Forma Liv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5" name="Forma Liv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6" name="Forma Liv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7" name="Forma Liv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8" name="Forma Liv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9" name="Forma Liv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0" name="Forma Liv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1" name="Forma Liv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2" name="Forma Liv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3" name="Forma Liv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4" name="Forma Liv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5" name="Forma Liv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6" name="Forma Liv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7" name="Forma Liv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8" name="Forma Liv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9" name="Forma Liv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0" name="Forma Liv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1" name="Forma Liv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2" name="Forma Liv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3" name="Forma Liv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4" name="Forma Liv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5" name="Forma Liv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6" name="Forma Liv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7" name="Forma Liv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8" name="Forma Liv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9" name="Forma Liv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0" name="Forma Liv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1" name="Forma Liv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2" name="Forma Liv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3" name="Forma Liv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4" name="Forma Liv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5" name="Forma Liv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6" name="Forma Liv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7" name="Forma Liv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8" name="Forma Liv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9" name="Forma Liv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0" name="Forma Liv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1" name="Forma Liv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2" name="Forma Liv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3" name="Forma Liv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4" name="Forma Liv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5" name="Forma Liv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6" name="Forma Liv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7" name="Forma Liv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8" name="Forma Liv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9" name="Forma Liv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0" name="Forma Liv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1" name="Forma Liv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2" name="Forma Liv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3" name="Forma Liv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4" name="Forma Liv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5" name="Forma Liv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6" name="Forma Liv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7" name="Forma Liv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8" name="Forma Liv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9" name="Forma Liv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0" name="Forma Liv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1" name="Forma Liv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2" name="Forma Liv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3" name="Forma Liv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4" name="Forma Liv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5" name="Forma Liv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6" name="Forma Liv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7" name="Forma Liv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8" name="Forma Liv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9" name="Forma Liv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0" name="Forma Liv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1" name="Forma Liv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2" name="Forma Liv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3" name="Forma Liv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4" name="Forma Liv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5" name="Forma Liv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6" name="Forma Liv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7" name="Forma Liv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8" name="Forma Liv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9" name="Forma Liv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0" name="Forma Liv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1" name="Forma Liv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2" name="Forma Liv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3" name="Forma Liv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4" name="Forma Liv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5" name="Forma Liv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6" name="Forma Liv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7" name="Forma Liv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8" name="Forma Liv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9" name="Forma Liv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0" name="Forma Liv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1" name="Forma Liv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2" name="Forma Liv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3" name="Forma Liv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4" name="Forma Liv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5" name="Forma Liv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6" name="Forma Liv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7" name="Forma Liv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8" name="Forma Liv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9" name="Forma Liv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0" name="Forma Liv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1" name="Forma Liv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2" name="Forma Liv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3" name="Forma Liv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4" name="Forma Liv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5" name="Forma Liv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6" name="Forma Liv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7" name="Forma Liv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8" name="Forma Liv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9" name="Forma Liv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0" name="Forma Liv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1" name="Forma Liv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2" name="Forma Liv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3" name="Forma Liv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4" name="Forma Liv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5" name="Forma Liv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6" name="Forma Liv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7" name="Forma Liv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8" name="Forma Liv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F0D0AC-B9DC-491A-B40C-0529EC313878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58" name="linha" descr="Gráfico de linh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0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1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2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3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4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5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6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7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8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9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0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1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2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3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4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5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6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7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8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9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0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1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2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3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4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5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6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7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8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9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0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1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2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3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4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5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6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7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8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9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0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1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2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3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4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5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6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7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8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9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0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1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2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3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4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5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6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7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8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9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0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1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2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3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4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5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6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7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8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9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0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1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2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A34909-1BC5-45CA-8566-BEB9E3794744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60" name="linha" descr="Gráfico de linh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orma Liv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2" name="Forma Liv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3" name="Forma Liv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4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5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6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7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8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9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0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1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2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3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4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5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6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7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8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9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0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1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2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3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4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5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6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7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8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9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0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1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2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3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4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5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6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7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8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9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0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1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2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3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4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5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6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7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8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9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0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1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2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3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4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5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6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7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8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9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0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1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2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3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4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5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6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7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8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9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0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1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2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3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4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F48602-A83C-4B27-B476-20AF32AE1EED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85" name="Espaço Reservado para Conteúdo 3"/>
          <p:cNvSpPr>
            <a:spLocks noGrp="1"/>
          </p:cNvSpPr>
          <p:nvPr>
            <p:ph sz="half" idx="13"/>
          </p:nvPr>
        </p:nvSpPr>
        <p:spPr>
          <a:xfrm>
            <a:off x="6249860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56" name="linha" descr="Gráfico de linh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58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59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0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1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2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3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4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5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6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7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8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69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0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1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2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3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4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5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6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7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8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79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0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1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2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3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4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5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6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7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8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89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0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1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2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3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4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5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6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7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8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199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0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1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2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3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4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5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6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7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8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09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0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1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2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3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4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5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6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7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8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19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0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1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2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3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4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5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6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7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8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29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  <p:sp>
          <p:nvSpPr>
            <p:cNvPr id="230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ln>
                  <a:noFill/>
                </a:ln>
              </a:endParaRPr>
            </a:p>
          </p:txBody>
        </p:sp>
      </p:grp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02F2C7-204F-4F9D-81F3-C7CE8047CD3A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1526F9-43E7-4B77-89D8-9DEFDDBA71B5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grpSp>
        <p:nvGrpSpPr>
          <p:cNvPr id="615" name="quadro" descr="Gráfico de caixas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o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o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orma Livre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vre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vre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o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orma Livre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vre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vre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o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o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orma Livre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vre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vre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o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orma Livre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vre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vre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5CA678-7531-4BBD-B1E6-6A1CA37BCB1B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grpSp>
        <p:nvGrpSpPr>
          <p:cNvPr id="614" name="quadro" descr="Gráfico de caixas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o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o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orma Livre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orma Livre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vre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o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orma Livre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orma Livre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vre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o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o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orma Livre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orma Livre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vre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o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orma Livre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orma Livre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vre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vre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vre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vre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vre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vre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vre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vre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vre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vre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vre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vre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vre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vre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vre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vre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vre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vre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vre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vre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vre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vre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vre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vre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vre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vre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vre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vre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vre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vre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vre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vre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vre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vre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vre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vre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vre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vre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vre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vre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vre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vre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vre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vre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vre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vre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vre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vre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vre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vre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vre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vre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vre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vre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vre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vre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vre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vre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vre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vre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vre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vre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vre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vre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vre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vre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vre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vre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vre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vre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vre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vre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184FD6-C734-4162-88D8-0C01192F6E9B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dirty="0"/>
              <a:t>Clique para editar o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9758D4F-735F-46FE-9FCB-4849D9F60668}" type="datetime1">
              <a:rPr lang="pt-BR" smtClean="0"/>
              <a:t>03/06/2024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RDm_omL-mo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hyperlink" Target="https://www.pngwing.com/pt/free-png-xrxbl" TargetMode="Externa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pt-BR" sz="7200" dirty="0">
                <a:latin typeface="Algerian" panose="04020705040A02060702" pitchFamily="82" charset="0"/>
              </a:rPr>
              <a:t>LINHA DO TEMPO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pt-BR" sz="4400" dirty="0">
                <a:solidFill>
                  <a:srgbClr val="FF0000"/>
                </a:solidFill>
                <a:latin typeface="Algerian" panose="04020705040A02060702" pitchFamily="82" charset="0"/>
              </a:rPr>
              <a:t>Filosofia</a:t>
            </a:r>
            <a:endParaRPr lang="pt-BR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Os Sofistas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261764" y="1227706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Grandes sábios</a:t>
            </a:r>
            <a:endParaRPr lang="pt-BR" sz="28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A06F5-E79D-41A8-AE86-51870D71CD23}"/>
              </a:ext>
            </a:extLst>
          </p:cNvPr>
          <p:cNvSpPr/>
          <p:nvPr/>
        </p:nvSpPr>
        <p:spPr>
          <a:xfrm>
            <a:off x="261764" y="2219127"/>
            <a:ext cx="3168352" cy="95291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Mestres da oratória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5400000">
            <a:off x="3647177" y="1507834"/>
            <a:ext cx="484632" cy="63072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5400000">
            <a:off x="3608571" y="2331839"/>
            <a:ext cx="484632" cy="74263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Sofistas - YouTube">
            <a:extLst>
              <a:ext uri="{FF2B5EF4-FFF2-40B4-BE49-F238E27FC236}">
                <a16:creationId xmlns:a16="http://schemas.microsoft.com/office/drawing/2014/main" id="{44D13A29-4188-4031-8F34-1C90FFA8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93" y="1562296"/>
            <a:ext cx="3780735" cy="243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lagem: Vertical 10">
            <a:extLst>
              <a:ext uri="{FF2B5EF4-FFF2-40B4-BE49-F238E27FC236}">
                <a16:creationId xmlns:a16="http://schemas.microsoft.com/office/drawing/2014/main" id="{B9585E40-87CC-4743-AB9E-4C10FE134BB7}"/>
              </a:ext>
            </a:extLst>
          </p:cNvPr>
          <p:cNvSpPr/>
          <p:nvPr/>
        </p:nvSpPr>
        <p:spPr>
          <a:xfrm>
            <a:off x="261763" y="3269754"/>
            <a:ext cx="3780735" cy="3588246"/>
          </a:xfrm>
          <a:prstGeom prst="vertic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Ensino da retórica;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Habilidades argumentativas;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Grandes pedagogos;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Remunerados;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Relativistas;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Céticos;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Subjetivos;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pt-BR" sz="20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04C8C232-E6CA-430F-A93B-E27C84BDA61C}"/>
              </a:ext>
            </a:extLst>
          </p:cNvPr>
          <p:cNvSpPr/>
          <p:nvPr/>
        </p:nvSpPr>
        <p:spPr>
          <a:xfrm rot="2852139">
            <a:off x="3769328" y="3990936"/>
            <a:ext cx="484632" cy="74263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 descr="Quem era os sofistas? - Resumo de Filosofia Enem">
            <a:extLst>
              <a:ext uri="{FF2B5EF4-FFF2-40B4-BE49-F238E27FC236}">
                <a16:creationId xmlns:a16="http://schemas.microsoft.com/office/drawing/2014/main" id="{32439434-D7CE-457A-9799-5EB4FF64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52" y="1713363"/>
            <a:ext cx="3048168" cy="2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fistas y presocráticos">
            <a:extLst>
              <a:ext uri="{FF2B5EF4-FFF2-40B4-BE49-F238E27FC236}">
                <a16:creationId xmlns:a16="http://schemas.microsoft.com/office/drawing/2014/main" id="{BCFF3B54-88F3-4099-8DD3-08134FFE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47" y="4153084"/>
            <a:ext cx="1731069" cy="228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58EAAFC-F362-427B-A74F-1E1E67875536}"/>
              </a:ext>
            </a:extLst>
          </p:cNvPr>
          <p:cNvSpPr/>
          <p:nvPr/>
        </p:nvSpPr>
        <p:spPr>
          <a:xfrm>
            <a:off x="8518852" y="4149955"/>
            <a:ext cx="3480216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Protágoras de Abdera </a:t>
            </a:r>
            <a:r>
              <a:rPr lang="pt-BR" sz="2800" dirty="0">
                <a:solidFill>
                  <a:srgbClr val="00B050"/>
                </a:solidFill>
              </a:rPr>
              <a:t>(481 – 411 </a:t>
            </a:r>
            <a:r>
              <a:rPr lang="pt-BR" sz="2800" dirty="0" err="1">
                <a:solidFill>
                  <a:srgbClr val="00B050"/>
                </a:solidFill>
              </a:rPr>
              <a:t>a.c</a:t>
            </a:r>
            <a:r>
              <a:rPr lang="pt-BR" sz="2800" dirty="0">
                <a:solidFill>
                  <a:srgbClr val="00B050"/>
                </a:solidFill>
              </a:rPr>
              <a:t>)</a:t>
            </a:r>
            <a:endParaRPr lang="pt-BR" sz="2800" dirty="0"/>
          </a:p>
        </p:txBody>
      </p:sp>
      <p:sp>
        <p:nvSpPr>
          <p:cNvPr id="16" name="Rolagem: Horizontal 15">
            <a:extLst>
              <a:ext uri="{FF2B5EF4-FFF2-40B4-BE49-F238E27FC236}">
                <a16:creationId xmlns:a16="http://schemas.microsoft.com/office/drawing/2014/main" id="{8B52C43E-D396-4734-8A36-74D16616A53F}"/>
              </a:ext>
            </a:extLst>
          </p:cNvPr>
          <p:cNvSpPr/>
          <p:nvPr/>
        </p:nvSpPr>
        <p:spPr>
          <a:xfrm>
            <a:off x="7842776" y="5085968"/>
            <a:ext cx="3761601" cy="1646215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400" dirty="0">
                <a:solidFill>
                  <a:srgbClr val="00B0F0"/>
                </a:solidFill>
              </a:rPr>
              <a:t>“O homem é a medida de todas as coisas”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31289147-0F52-4610-AF69-08EA6BAEC529}"/>
              </a:ext>
            </a:extLst>
          </p:cNvPr>
          <p:cNvSpPr/>
          <p:nvPr/>
        </p:nvSpPr>
        <p:spPr>
          <a:xfrm rot="16200000">
            <a:off x="7090385" y="5388232"/>
            <a:ext cx="484632" cy="74263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9F587DD7-2144-4EED-B2FA-15D691AEE23C}"/>
              </a:ext>
            </a:extLst>
          </p:cNvPr>
          <p:cNvSpPr/>
          <p:nvPr/>
        </p:nvSpPr>
        <p:spPr>
          <a:xfrm rot="16200000">
            <a:off x="7857044" y="4451186"/>
            <a:ext cx="484632" cy="74263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60C5B8FE-F65A-407C-B401-1F17D75756F6}"/>
              </a:ext>
            </a:extLst>
          </p:cNvPr>
          <p:cNvSpPr/>
          <p:nvPr/>
        </p:nvSpPr>
        <p:spPr>
          <a:xfrm rot="14212767">
            <a:off x="7583571" y="3689089"/>
            <a:ext cx="484632" cy="153135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C31D07D-B961-4A3D-8744-DF719D4753F5}"/>
              </a:ext>
            </a:extLst>
          </p:cNvPr>
          <p:cNvCxnSpPr>
            <a:cxnSpLocks/>
          </p:cNvCxnSpPr>
          <p:nvPr/>
        </p:nvCxnSpPr>
        <p:spPr>
          <a:xfrm flipH="1">
            <a:off x="3286100" y="5642517"/>
            <a:ext cx="2013348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AEC06CA6-1056-44B6-93CE-7405D5CB64B9}"/>
              </a:ext>
            </a:extLst>
          </p:cNvPr>
          <p:cNvCxnSpPr>
            <a:cxnSpLocks/>
          </p:cNvCxnSpPr>
          <p:nvPr/>
        </p:nvCxnSpPr>
        <p:spPr>
          <a:xfrm flipH="1">
            <a:off x="3053964" y="5975844"/>
            <a:ext cx="2032336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244A7BE9-07DD-48C2-B329-2B531F67636F}"/>
              </a:ext>
            </a:extLst>
          </p:cNvPr>
          <p:cNvCxnSpPr>
            <a:cxnSpLocks/>
          </p:cNvCxnSpPr>
          <p:nvPr/>
        </p:nvCxnSpPr>
        <p:spPr>
          <a:xfrm flipH="1">
            <a:off x="3215529" y="6309320"/>
            <a:ext cx="2013348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6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Sócrates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261764" y="1023120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Sócrates </a:t>
            </a:r>
            <a:r>
              <a:rPr lang="pt-BR" sz="2800" dirty="0">
                <a:solidFill>
                  <a:schemeClr val="tx1"/>
                </a:solidFill>
              </a:rPr>
              <a:t>(469 – 399 </a:t>
            </a:r>
            <a:r>
              <a:rPr lang="pt-BR" sz="2800" dirty="0" err="1">
                <a:solidFill>
                  <a:schemeClr val="tx1"/>
                </a:solidFill>
              </a:rPr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A06F5-E79D-41A8-AE86-51870D71CD23}"/>
              </a:ext>
            </a:extLst>
          </p:cNvPr>
          <p:cNvSpPr/>
          <p:nvPr/>
        </p:nvSpPr>
        <p:spPr>
          <a:xfrm>
            <a:off x="261764" y="1972027"/>
            <a:ext cx="3168352" cy="95291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ym typeface="Wingdings" panose="05000000000000000000" pitchFamily="2" charset="2"/>
              </a:rPr>
              <a:t>“O homem tem que amar buscar a verdade”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5400000">
            <a:off x="4277707" y="1294300"/>
            <a:ext cx="484632" cy="87503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5400000">
            <a:off x="3935119" y="1946093"/>
            <a:ext cx="484632" cy="95363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olagem: Vertical 10">
            <a:extLst>
              <a:ext uri="{FF2B5EF4-FFF2-40B4-BE49-F238E27FC236}">
                <a16:creationId xmlns:a16="http://schemas.microsoft.com/office/drawing/2014/main" id="{B9585E40-87CC-4743-AB9E-4C10FE134BB7}"/>
              </a:ext>
            </a:extLst>
          </p:cNvPr>
          <p:cNvSpPr/>
          <p:nvPr/>
        </p:nvSpPr>
        <p:spPr>
          <a:xfrm>
            <a:off x="441468" y="4164135"/>
            <a:ext cx="5148888" cy="2568048"/>
          </a:xfrm>
          <a:prstGeom prst="vertic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Ironia</a:t>
            </a:r>
            <a:r>
              <a:rPr lang="pt-BR" sz="2800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solidFill>
                  <a:srgbClr val="00B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rgbClr val="00B0F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Contradição;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FFC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Maiêutica</a:t>
            </a:r>
            <a:r>
              <a:rPr lang="pt-BR" sz="2800" dirty="0">
                <a:solidFill>
                  <a:srgbClr val="00B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pt-BR" sz="2800" dirty="0">
                <a:solidFill>
                  <a:srgbClr val="00B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rgbClr val="00B0F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Parto </a:t>
            </a:r>
            <a:r>
              <a:rPr lang="pt-BR" sz="2800" dirty="0">
                <a:solidFill>
                  <a:srgbClr val="00B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(fazer nascer);</a:t>
            </a:r>
            <a:endParaRPr lang="pt-BR" sz="28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04C8C232-E6CA-430F-A93B-E27C84BDA61C}"/>
              </a:ext>
            </a:extLst>
          </p:cNvPr>
          <p:cNvSpPr/>
          <p:nvPr/>
        </p:nvSpPr>
        <p:spPr>
          <a:xfrm rot="3976567">
            <a:off x="4068343" y="2633000"/>
            <a:ext cx="484632" cy="105364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60C5B8FE-F65A-407C-B401-1F17D75756F6}"/>
              </a:ext>
            </a:extLst>
          </p:cNvPr>
          <p:cNvSpPr/>
          <p:nvPr/>
        </p:nvSpPr>
        <p:spPr>
          <a:xfrm rot="15624944">
            <a:off x="7599222" y="1421111"/>
            <a:ext cx="484632" cy="11531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Sócrates">
            <a:extLst>
              <a:ext uri="{FF2B5EF4-FFF2-40B4-BE49-F238E27FC236}">
                <a16:creationId xmlns:a16="http://schemas.microsoft.com/office/drawing/2014/main" id="{5407463F-8478-499A-9621-87FCD303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57" y="1500487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F53D5507-F4B8-4A54-8257-4888F8907498}"/>
              </a:ext>
            </a:extLst>
          </p:cNvPr>
          <p:cNvSpPr/>
          <p:nvPr/>
        </p:nvSpPr>
        <p:spPr>
          <a:xfrm>
            <a:off x="261761" y="3004755"/>
            <a:ext cx="3168352" cy="95291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ym typeface="Wingdings" panose="05000000000000000000" pitchFamily="2" charset="2"/>
              </a:rPr>
              <a:t>Dialética</a:t>
            </a:r>
            <a:endParaRPr lang="pt-BR" sz="32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2635241">
            <a:off x="4683389" y="3291109"/>
            <a:ext cx="484632" cy="86185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CF5DBC9C-C875-415C-84C2-CE6A2EC07449}"/>
              </a:ext>
            </a:extLst>
          </p:cNvPr>
          <p:cNvSpPr/>
          <p:nvPr/>
        </p:nvSpPr>
        <p:spPr>
          <a:xfrm>
            <a:off x="8830716" y="1272104"/>
            <a:ext cx="2232248" cy="1413439"/>
          </a:xfrm>
          <a:prstGeom prst="wedgeRectCallout">
            <a:avLst>
              <a:gd name="adj1" fmla="val -91270"/>
              <a:gd name="adj2" fmla="val 26998"/>
            </a:avLst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“Conhece – te a ti mesmo”</a:t>
            </a:r>
          </a:p>
        </p:txBody>
      </p:sp>
      <p:sp>
        <p:nvSpPr>
          <p:cNvPr id="8" name="Balão de Fala: Retângulo 7">
            <a:extLst>
              <a:ext uri="{FF2B5EF4-FFF2-40B4-BE49-F238E27FC236}">
                <a16:creationId xmlns:a16="http://schemas.microsoft.com/office/drawing/2014/main" id="{8F79F2DD-6807-40B0-9833-CBF2706B966B}"/>
              </a:ext>
            </a:extLst>
          </p:cNvPr>
          <p:cNvSpPr/>
          <p:nvPr/>
        </p:nvSpPr>
        <p:spPr>
          <a:xfrm>
            <a:off x="8599561" y="3004755"/>
            <a:ext cx="2463403" cy="828698"/>
          </a:xfrm>
          <a:prstGeom prst="wedgeRectCallout">
            <a:avLst>
              <a:gd name="adj1" fmla="val -79164"/>
              <a:gd name="adj2" fmla="val -55811"/>
            </a:avLst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“Só sei que nada sei”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CF15765-E319-4F3A-A51B-F8346323BD65}"/>
              </a:ext>
            </a:extLst>
          </p:cNvPr>
          <p:cNvSpPr/>
          <p:nvPr/>
        </p:nvSpPr>
        <p:spPr>
          <a:xfrm>
            <a:off x="7891696" y="4152665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Acusado e condenado por corromper a juventude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055EFD42-69A6-4F28-9607-7E34152E1C5C}"/>
              </a:ext>
            </a:extLst>
          </p:cNvPr>
          <p:cNvSpPr/>
          <p:nvPr/>
        </p:nvSpPr>
        <p:spPr>
          <a:xfrm>
            <a:off x="7891696" y="5417533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Morte por envenenamento</a:t>
            </a:r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68ECFF8D-0003-43D2-96C2-11CA36EB6E96}"/>
              </a:ext>
            </a:extLst>
          </p:cNvPr>
          <p:cNvSpPr/>
          <p:nvPr/>
        </p:nvSpPr>
        <p:spPr>
          <a:xfrm>
            <a:off x="6166421" y="3957671"/>
            <a:ext cx="1653266" cy="1109393"/>
          </a:xfrm>
          <a:prstGeom prst="wedgeEllipseCallout">
            <a:avLst>
              <a:gd name="adj1" fmla="val -38654"/>
              <a:gd name="adj2" fmla="val -86618"/>
            </a:avLst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Não deixei nada escrito!</a:t>
            </a:r>
          </a:p>
        </p:txBody>
      </p:sp>
      <p:sp>
        <p:nvSpPr>
          <p:cNvPr id="35" name="Seta: para Baixo 34">
            <a:extLst>
              <a:ext uri="{FF2B5EF4-FFF2-40B4-BE49-F238E27FC236}">
                <a16:creationId xmlns:a16="http://schemas.microsoft.com/office/drawing/2014/main" id="{596F993D-0A98-4947-8B30-4605B587DCC7}"/>
              </a:ext>
            </a:extLst>
          </p:cNvPr>
          <p:cNvSpPr/>
          <p:nvPr/>
        </p:nvSpPr>
        <p:spPr>
          <a:xfrm rot="17411881">
            <a:off x="7632511" y="2067430"/>
            <a:ext cx="484632" cy="112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: para Baixo 35">
            <a:extLst>
              <a:ext uri="{FF2B5EF4-FFF2-40B4-BE49-F238E27FC236}">
                <a16:creationId xmlns:a16="http://schemas.microsoft.com/office/drawing/2014/main" id="{B775E7A3-E721-475F-AE8E-3B669A9B4BC0}"/>
              </a:ext>
            </a:extLst>
          </p:cNvPr>
          <p:cNvSpPr/>
          <p:nvPr/>
        </p:nvSpPr>
        <p:spPr>
          <a:xfrm rot="18780352">
            <a:off x="7404621" y="3017074"/>
            <a:ext cx="484632" cy="112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48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11" grpId="0" animBg="1"/>
      <p:bldP spid="12" grpId="0" animBg="1"/>
      <p:bldP spid="23" grpId="0" animBg="1"/>
      <p:bldP spid="25" grpId="0" animBg="1"/>
      <p:bldP spid="27" grpId="0" animBg="1"/>
      <p:bldP spid="6" grpId="0" animBg="1"/>
      <p:bldP spid="8" grpId="0" animBg="1"/>
      <p:bldP spid="9" grpId="0" animBg="1"/>
      <p:bldP spid="33" grpId="0" animBg="1"/>
      <p:bldP spid="10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Platão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261764" y="1023120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Platão </a:t>
            </a:r>
            <a:r>
              <a:rPr lang="pt-BR" sz="2800" dirty="0">
                <a:solidFill>
                  <a:schemeClr val="tx1"/>
                </a:solidFill>
              </a:rPr>
              <a:t>(432 – 347 </a:t>
            </a:r>
            <a:r>
              <a:rPr lang="pt-BR" sz="2800" dirty="0" err="1">
                <a:solidFill>
                  <a:schemeClr val="tx1"/>
                </a:solidFill>
              </a:rPr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5704312">
            <a:off x="4087899" y="1127959"/>
            <a:ext cx="484632" cy="108028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5400000">
            <a:off x="4023969" y="2081492"/>
            <a:ext cx="484632" cy="111889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60C5B8FE-F65A-407C-B401-1F17D75756F6}"/>
              </a:ext>
            </a:extLst>
          </p:cNvPr>
          <p:cNvSpPr/>
          <p:nvPr/>
        </p:nvSpPr>
        <p:spPr>
          <a:xfrm rot="15624944">
            <a:off x="7552759" y="1255487"/>
            <a:ext cx="484632" cy="11531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2635241">
            <a:off x="4615395" y="2928982"/>
            <a:ext cx="484632" cy="86185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CF15765-E319-4F3A-A51B-F8346323BD65}"/>
              </a:ext>
            </a:extLst>
          </p:cNvPr>
          <p:cNvSpPr/>
          <p:nvPr/>
        </p:nvSpPr>
        <p:spPr>
          <a:xfrm>
            <a:off x="8479986" y="1242983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0B0F0"/>
                </a:solidFill>
              </a:rPr>
              <a:t>Política Ideal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Filósofo rei</a:t>
            </a:r>
            <a:endParaRPr lang="pt-BR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055EFD42-69A6-4F28-9607-7E34152E1C5C}"/>
              </a:ext>
            </a:extLst>
          </p:cNvPr>
          <p:cNvSpPr/>
          <p:nvPr/>
        </p:nvSpPr>
        <p:spPr>
          <a:xfrm>
            <a:off x="8450432" y="2204864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B0F0"/>
                </a:solidFill>
              </a:rPr>
              <a:t>Epistemologia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dirty="0">
                <a:sym typeface="Wingdings" panose="05000000000000000000" pitchFamily="2" charset="2"/>
              </a:rPr>
              <a:t> Teoria do conhecimento</a:t>
            </a:r>
            <a:endParaRPr lang="pt-BR" sz="2000" dirty="0"/>
          </a:p>
        </p:txBody>
      </p:sp>
      <p:sp>
        <p:nvSpPr>
          <p:cNvPr id="35" name="Seta: para Baixo 34">
            <a:extLst>
              <a:ext uri="{FF2B5EF4-FFF2-40B4-BE49-F238E27FC236}">
                <a16:creationId xmlns:a16="http://schemas.microsoft.com/office/drawing/2014/main" id="{596F993D-0A98-4947-8B30-4605B587DCC7}"/>
              </a:ext>
            </a:extLst>
          </p:cNvPr>
          <p:cNvSpPr/>
          <p:nvPr/>
        </p:nvSpPr>
        <p:spPr>
          <a:xfrm rot="17411881">
            <a:off x="7580288" y="1952592"/>
            <a:ext cx="484632" cy="112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: para Baixo 35">
            <a:extLst>
              <a:ext uri="{FF2B5EF4-FFF2-40B4-BE49-F238E27FC236}">
                <a16:creationId xmlns:a16="http://schemas.microsoft.com/office/drawing/2014/main" id="{B775E7A3-E721-475F-AE8E-3B669A9B4BC0}"/>
              </a:ext>
            </a:extLst>
          </p:cNvPr>
          <p:cNvSpPr/>
          <p:nvPr/>
        </p:nvSpPr>
        <p:spPr>
          <a:xfrm rot="17622324">
            <a:off x="7446935" y="2648947"/>
            <a:ext cx="484632" cy="112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Platão">
            <a:extLst>
              <a:ext uri="{FF2B5EF4-FFF2-40B4-BE49-F238E27FC236}">
                <a16:creationId xmlns:a16="http://schemas.microsoft.com/office/drawing/2014/main" id="{34ACC034-0367-403F-9558-6AC931FA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340768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ço Reservado para Texto 8">
            <a:extLst>
              <a:ext uri="{FF2B5EF4-FFF2-40B4-BE49-F238E27FC236}">
                <a16:creationId xmlns:a16="http://schemas.microsoft.com/office/drawing/2014/main" id="{6684CFD6-48E5-4C40-BFCA-4D9C7655B20B}"/>
              </a:ext>
            </a:extLst>
          </p:cNvPr>
          <p:cNvSpPr txBox="1">
            <a:spLocks/>
          </p:cNvSpPr>
          <p:nvPr/>
        </p:nvSpPr>
        <p:spPr>
          <a:xfrm>
            <a:off x="261764" y="3836560"/>
            <a:ext cx="5412578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Mundo Sensível: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</a:rPr>
              <a:t>Distorcido – Sombras - Cópia – Imitação – Imperfeito - mutável;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Mundo Inteligível: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</a:rPr>
              <a:t>Ideal – Harmônico – Belo – Eterno – imutável - Perfeito;</a:t>
            </a:r>
          </a:p>
        </p:txBody>
      </p:sp>
      <p:pic>
        <p:nvPicPr>
          <p:cNvPr id="24" name="Picture 2" descr="Resultado de imagem para alegoria da caverna">
            <a:extLst>
              <a:ext uri="{FF2B5EF4-FFF2-40B4-BE49-F238E27FC236}">
                <a16:creationId xmlns:a16="http://schemas.microsoft.com/office/drawing/2014/main" id="{1B46FE9C-A59A-4361-A4A8-EC2FC5FC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029315"/>
            <a:ext cx="3181079" cy="16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A2823EFB-B381-4CB6-9BD9-2D9D36D47262}"/>
              </a:ext>
            </a:extLst>
          </p:cNvPr>
          <p:cNvSpPr/>
          <p:nvPr/>
        </p:nvSpPr>
        <p:spPr>
          <a:xfrm>
            <a:off x="8450432" y="3162672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O conhecimento está na alma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8A5E128-909E-4C7E-9A81-301073F0B65F}"/>
              </a:ext>
            </a:extLst>
          </p:cNvPr>
          <p:cNvSpPr/>
          <p:nvPr/>
        </p:nvSpPr>
        <p:spPr>
          <a:xfrm>
            <a:off x="8450432" y="4149080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B0F0"/>
                </a:solidFill>
              </a:rPr>
              <a:t>Corpo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FFC000"/>
                </a:solidFill>
              </a:rPr>
              <a:t>(mortal) </a:t>
            </a:r>
            <a:r>
              <a:rPr lang="pt-BR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dirty="0">
                <a:sym typeface="Wingdings" panose="05000000000000000000" pitchFamily="2" charset="2"/>
              </a:rPr>
              <a:t> Túmulo da alma</a:t>
            </a:r>
            <a:endParaRPr lang="pt-BR" sz="20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AD32953-AAE0-4785-9636-1A830D365AE0}"/>
              </a:ext>
            </a:extLst>
          </p:cNvPr>
          <p:cNvSpPr/>
          <p:nvPr/>
        </p:nvSpPr>
        <p:spPr>
          <a:xfrm>
            <a:off x="8450432" y="5106888"/>
            <a:ext cx="2955244" cy="91440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B0F0"/>
                </a:solidFill>
              </a:rPr>
              <a:t>Alma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FFC000"/>
                </a:solidFill>
              </a:rPr>
              <a:t>(eterna) </a:t>
            </a:r>
            <a:r>
              <a:rPr lang="pt-BR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dirty="0">
                <a:sym typeface="Wingdings" panose="05000000000000000000" pitchFamily="2" charset="2"/>
              </a:rPr>
              <a:t> Contem todo o conhecimento</a:t>
            </a:r>
            <a:endParaRPr lang="pt-BR" sz="2000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DB23CEE-4D55-48F9-AABA-B2BE7BC35BF6}"/>
              </a:ext>
            </a:extLst>
          </p:cNvPr>
          <p:cNvSpPr/>
          <p:nvPr/>
        </p:nvSpPr>
        <p:spPr>
          <a:xfrm>
            <a:off x="8448453" y="6064696"/>
            <a:ext cx="2955244" cy="655015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Conhecer é reconhecer</a:t>
            </a:r>
          </a:p>
        </p:txBody>
      </p:sp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AD96368A-1546-4929-B706-562D62DE7459}"/>
              </a:ext>
            </a:extLst>
          </p:cNvPr>
          <p:cNvSpPr/>
          <p:nvPr/>
        </p:nvSpPr>
        <p:spPr>
          <a:xfrm>
            <a:off x="6261919" y="4143309"/>
            <a:ext cx="2047875" cy="2084035"/>
          </a:xfrm>
          <a:prstGeom prst="vertic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Amor platônico: Idealizado e não praticado.</a:t>
            </a: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E83C0270-5D88-4731-AED1-BB49C8D703FD}"/>
              </a:ext>
            </a:extLst>
          </p:cNvPr>
          <p:cNvSpPr/>
          <p:nvPr/>
        </p:nvSpPr>
        <p:spPr>
          <a:xfrm rot="19693585">
            <a:off x="6671324" y="3280726"/>
            <a:ext cx="484632" cy="80098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662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  <p:bldP spid="27" grpId="0" animBg="1"/>
      <p:bldP spid="9" grpId="0" animBg="1"/>
      <p:bldP spid="33" grpId="0" animBg="1"/>
      <p:bldP spid="35" grpId="0" animBg="1"/>
      <p:bldP spid="36" grpId="0" animBg="1"/>
      <p:bldP spid="22" grpId="0" animBg="1"/>
      <p:bldP spid="26" grpId="0" animBg="1"/>
      <p:bldP spid="28" grpId="0" animBg="1"/>
      <p:bldP spid="29" grpId="0" animBg="1"/>
      <p:bldP spid="30" grpId="0" animBg="1"/>
      <p:bldP spid="3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Aristóteles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261764" y="1023120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Aristóteles </a:t>
            </a:r>
            <a:r>
              <a:rPr lang="pt-BR" sz="2800" dirty="0">
                <a:solidFill>
                  <a:schemeClr val="tx1"/>
                </a:solidFill>
              </a:rPr>
              <a:t>(384 – 322 </a:t>
            </a:r>
            <a:r>
              <a:rPr lang="pt-BR" sz="2800" dirty="0" err="1">
                <a:solidFill>
                  <a:schemeClr val="tx1"/>
                </a:solidFill>
              </a:rPr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5704312">
            <a:off x="4230835" y="997146"/>
            <a:ext cx="484632" cy="136727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5400000">
            <a:off x="4023969" y="2081492"/>
            <a:ext cx="484632" cy="111889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60C5B8FE-F65A-407C-B401-1F17D75756F6}"/>
              </a:ext>
            </a:extLst>
          </p:cNvPr>
          <p:cNvSpPr/>
          <p:nvPr/>
        </p:nvSpPr>
        <p:spPr>
          <a:xfrm rot="16200000">
            <a:off x="7646848" y="2069605"/>
            <a:ext cx="484632" cy="11531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2635241">
            <a:off x="4539141" y="3013761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AD96368A-1546-4929-B706-562D62DE7459}"/>
              </a:ext>
            </a:extLst>
          </p:cNvPr>
          <p:cNvSpPr/>
          <p:nvPr/>
        </p:nvSpPr>
        <p:spPr>
          <a:xfrm>
            <a:off x="8354127" y="1378981"/>
            <a:ext cx="3716950" cy="2914115"/>
          </a:xfrm>
          <a:prstGeom prst="vertic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B0F0"/>
                </a:solidFill>
              </a:rPr>
              <a:t>Política:</a:t>
            </a:r>
            <a:r>
              <a:rPr lang="pt-BR" sz="2400" dirty="0"/>
              <a:t> Bem comum.</a:t>
            </a:r>
          </a:p>
          <a:p>
            <a:pPr algn="ctr"/>
            <a:r>
              <a:rPr lang="pt-BR" sz="2400" i="1" dirty="0">
                <a:solidFill>
                  <a:srgbClr val="FFC000"/>
                </a:solidFill>
              </a:rPr>
              <a:t>“O homem é um animal político”.</a:t>
            </a: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E83C0270-5D88-4731-AED1-BB49C8D703FD}"/>
              </a:ext>
            </a:extLst>
          </p:cNvPr>
          <p:cNvSpPr/>
          <p:nvPr/>
        </p:nvSpPr>
        <p:spPr>
          <a:xfrm rot="18968054">
            <a:off x="7285092" y="3343217"/>
            <a:ext cx="484632" cy="109158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DD720460-CF6E-4A53-96AA-5EA60070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88" y="1105257"/>
            <a:ext cx="2084286" cy="2321894"/>
          </a:xfrm>
          <a:prstGeom prst="rect">
            <a:avLst/>
          </a:prstGeom>
        </p:spPr>
      </p:pic>
      <p:sp>
        <p:nvSpPr>
          <p:cNvPr id="24" name="Espaço Reservado para Texto 8">
            <a:extLst>
              <a:ext uri="{FF2B5EF4-FFF2-40B4-BE49-F238E27FC236}">
                <a16:creationId xmlns:a16="http://schemas.microsoft.com/office/drawing/2014/main" id="{F56548B4-583D-421B-B8D6-B9DF04D4C575}"/>
              </a:ext>
            </a:extLst>
          </p:cNvPr>
          <p:cNvSpPr txBox="1">
            <a:spLocks/>
          </p:cNvSpPr>
          <p:nvPr/>
        </p:nvSpPr>
        <p:spPr>
          <a:xfrm>
            <a:off x="117749" y="2094580"/>
            <a:ext cx="3544878" cy="174380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Transformação do ser: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Ato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Atualidade do ser;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  <a:sym typeface="Wingdings" panose="05000000000000000000" pitchFamily="2" charset="2"/>
              </a:rPr>
              <a:t>Potência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Capacidade de se transformar;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4" name="Espaço Reservado para Texto 8">
            <a:extLst>
              <a:ext uri="{FF2B5EF4-FFF2-40B4-BE49-F238E27FC236}">
                <a16:creationId xmlns:a16="http://schemas.microsoft.com/office/drawing/2014/main" id="{6FAEC70C-87E6-4EDE-B3DC-D0D5590D76FB}"/>
              </a:ext>
            </a:extLst>
          </p:cNvPr>
          <p:cNvSpPr txBox="1">
            <a:spLocks/>
          </p:cNvSpPr>
          <p:nvPr/>
        </p:nvSpPr>
        <p:spPr>
          <a:xfrm>
            <a:off x="261764" y="4005064"/>
            <a:ext cx="5692010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Ontologia </a:t>
            </a:r>
            <a:r>
              <a:rPr lang="pt-BR" sz="3200" dirty="0">
                <a:solidFill>
                  <a:srgbClr val="00B0F0"/>
                </a:solidFill>
              </a:rPr>
              <a:t>(estudo do ser)</a:t>
            </a:r>
            <a:r>
              <a:rPr lang="pt-BR" sz="3200" dirty="0"/>
              <a:t>: Teoria da causalidade.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</a:rPr>
              <a:t>Causa formal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O que é a coisa?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</a:rPr>
              <a:t>Causa material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Do que é feita a coisa?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</a:rPr>
              <a:t>Causa eficiente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Quem fez a coisa?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00"/>
                </a:solidFill>
              </a:rPr>
              <a:t>Causa final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Para que serve a coisa?</a:t>
            </a:r>
            <a:endParaRPr lang="pt-BR" sz="2400" dirty="0">
              <a:solidFill>
                <a:srgbClr val="00B050"/>
              </a:solidFill>
            </a:endParaRPr>
          </a:p>
        </p:txBody>
      </p:sp>
      <p:sp>
        <p:nvSpPr>
          <p:cNvPr id="37" name="Rolagem: Vertical 36">
            <a:extLst>
              <a:ext uri="{FF2B5EF4-FFF2-40B4-BE49-F238E27FC236}">
                <a16:creationId xmlns:a16="http://schemas.microsoft.com/office/drawing/2014/main" id="{4DEE57AB-9FE0-49C7-A0FB-293E487157E5}"/>
              </a:ext>
            </a:extLst>
          </p:cNvPr>
          <p:cNvSpPr/>
          <p:nvPr/>
        </p:nvSpPr>
        <p:spPr>
          <a:xfrm>
            <a:off x="7212732" y="4556036"/>
            <a:ext cx="4573690" cy="2155234"/>
          </a:xfrm>
          <a:prstGeom prst="vertic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B0F0"/>
                </a:solidFill>
              </a:rPr>
              <a:t>Ética:</a:t>
            </a:r>
            <a:r>
              <a:rPr lang="pt-BR" sz="2400" dirty="0"/>
              <a:t> Vida boa.</a:t>
            </a:r>
          </a:p>
          <a:p>
            <a:pPr algn="ctr"/>
            <a:r>
              <a:rPr lang="pt-BR" sz="2400" i="1" dirty="0">
                <a:solidFill>
                  <a:srgbClr val="FFC000"/>
                </a:solidFill>
              </a:rPr>
              <a:t>“EUDAIMONIA” </a:t>
            </a:r>
            <a:r>
              <a:rPr lang="pt-BR" sz="2400" i="1" dirty="0">
                <a:solidFill>
                  <a:srgbClr val="FFC000"/>
                </a:solidFill>
                <a:sym typeface="Wingdings" panose="05000000000000000000" pitchFamily="2" charset="2"/>
              </a:rPr>
              <a:t> </a:t>
            </a:r>
            <a:r>
              <a:rPr lang="pt-BR" sz="2400" i="1" dirty="0">
                <a:solidFill>
                  <a:srgbClr val="00B050"/>
                </a:solidFill>
                <a:sym typeface="Wingdings" panose="05000000000000000000" pitchFamily="2" charset="2"/>
              </a:rPr>
              <a:t>Felicidade.</a:t>
            </a:r>
          </a:p>
          <a:p>
            <a:pPr algn="ctr"/>
            <a:r>
              <a:rPr lang="pt-BR" sz="2400" i="1" dirty="0">
                <a:solidFill>
                  <a:schemeClr val="tx1"/>
                </a:solidFill>
                <a:sym typeface="Wingdings" panose="05000000000000000000" pitchFamily="2" charset="2"/>
              </a:rPr>
              <a:t>Encontrada no caminho do meio </a:t>
            </a:r>
            <a:r>
              <a:rPr lang="pt-BR" sz="2400" i="1" dirty="0">
                <a:solidFill>
                  <a:srgbClr val="FFC000"/>
                </a:solidFill>
                <a:sym typeface="Wingdings" panose="05000000000000000000" pitchFamily="2" charset="2"/>
              </a:rPr>
              <a:t>(</a:t>
            </a:r>
            <a:r>
              <a:rPr lang="pt-BR" sz="2400" i="1">
                <a:solidFill>
                  <a:srgbClr val="FFC000"/>
                </a:solidFill>
                <a:sym typeface="Wingdings" panose="05000000000000000000" pitchFamily="2" charset="2"/>
              </a:rPr>
              <a:t>entre a falta </a:t>
            </a:r>
            <a:r>
              <a:rPr lang="pt-BR" sz="2400" i="1" dirty="0">
                <a:solidFill>
                  <a:srgbClr val="FFC000"/>
                </a:solidFill>
                <a:sym typeface="Wingdings" panose="05000000000000000000" pitchFamily="2" charset="2"/>
              </a:rPr>
              <a:t>e excesso).</a:t>
            </a:r>
            <a:endParaRPr lang="pt-BR" sz="24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96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  <p:bldP spid="27" grpId="0" animBg="1"/>
      <p:bldP spid="3" grpId="0" animBg="1"/>
      <p:bldP spid="31" grpId="0" animBg="1"/>
      <p:bldP spid="24" grpId="0" animBg="1"/>
      <p:bldP spid="34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Filosofia helenística</a:t>
            </a: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60C5B8FE-F65A-407C-B401-1F17D75756F6}"/>
              </a:ext>
            </a:extLst>
          </p:cNvPr>
          <p:cNvSpPr/>
          <p:nvPr/>
        </p:nvSpPr>
        <p:spPr>
          <a:xfrm rot="16200000">
            <a:off x="7715615" y="2049935"/>
            <a:ext cx="484632" cy="50405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2635241">
            <a:off x="3914909" y="2682689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E83C0270-5D88-4731-AED1-BB49C8D703FD}"/>
              </a:ext>
            </a:extLst>
          </p:cNvPr>
          <p:cNvSpPr/>
          <p:nvPr/>
        </p:nvSpPr>
        <p:spPr>
          <a:xfrm rot="19509824">
            <a:off x="7213085" y="3226591"/>
            <a:ext cx="484632" cy="109158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8">
            <a:extLst>
              <a:ext uri="{FF2B5EF4-FFF2-40B4-BE49-F238E27FC236}">
                <a16:creationId xmlns:a16="http://schemas.microsoft.com/office/drawing/2014/main" id="{6FAEC70C-87E6-4EDE-B3DC-D0D5590D76FB}"/>
              </a:ext>
            </a:extLst>
          </p:cNvPr>
          <p:cNvSpPr txBox="1">
            <a:spLocks/>
          </p:cNvSpPr>
          <p:nvPr/>
        </p:nvSpPr>
        <p:spPr>
          <a:xfrm>
            <a:off x="261764" y="4005064"/>
            <a:ext cx="5692010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</a:rPr>
              <a:t>Contexto histórico: 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Invasões macedônicas e romanas;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Séc. IV </a:t>
            </a:r>
            <a:r>
              <a:rPr lang="pt-BR" sz="2400" dirty="0" err="1"/>
              <a:t>a.c</a:t>
            </a:r>
            <a:r>
              <a:rPr lang="pt-BR" sz="2400" dirty="0"/>
              <a:t> – III </a:t>
            </a:r>
            <a:r>
              <a:rPr lang="pt-BR" sz="2400" dirty="0" err="1"/>
              <a:t>d.c</a:t>
            </a:r>
            <a:r>
              <a:rPr lang="pt-BR" sz="2400" dirty="0"/>
              <a:t>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Transformações:</a:t>
            </a:r>
          </a:p>
          <a:p>
            <a:pPr marL="816102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Sociais;</a:t>
            </a:r>
          </a:p>
          <a:p>
            <a:pPr marL="816102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Políticas;</a:t>
            </a:r>
          </a:p>
          <a:p>
            <a:pPr marL="816102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Culturais;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7" name="Rolagem: Vertical 36">
            <a:extLst>
              <a:ext uri="{FF2B5EF4-FFF2-40B4-BE49-F238E27FC236}">
                <a16:creationId xmlns:a16="http://schemas.microsoft.com/office/drawing/2014/main" id="{4DEE57AB-9FE0-49C7-A0FB-293E487157E5}"/>
              </a:ext>
            </a:extLst>
          </p:cNvPr>
          <p:cNvSpPr/>
          <p:nvPr/>
        </p:nvSpPr>
        <p:spPr>
          <a:xfrm>
            <a:off x="7212732" y="4556036"/>
            <a:ext cx="4573690" cy="2155234"/>
          </a:xfrm>
          <a:prstGeom prst="vertic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Escolas helenísticas: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B0F0"/>
                </a:solidFill>
              </a:rPr>
              <a:t>Cinismo;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B0F0"/>
                </a:solidFill>
              </a:rPr>
              <a:t>Epicurismo;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B0F0"/>
                </a:solidFill>
              </a:rPr>
              <a:t>Ceticismo;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B0F0"/>
                </a:solidFill>
              </a:rPr>
              <a:t>Estoicismo;</a:t>
            </a:r>
            <a:r>
              <a:rPr lang="pt-BR" sz="2400" dirty="0"/>
              <a:t> </a:t>
            </a:r>
            <a:endParaRPr lang="pt-BR" sz="2400" i="1" dirty="0">
              <a:solidFill>
                <a:srgbClr val="FFC000"/>
              </a:solidFill>
            </a:endParaRPr>
          </a:p>
        </p:txBody>
      </p:sp>
      <p:pic>
        <p:nvPicPr>
          <p:cNvPr id="15" name="Espaço Reservado para Conteúdo 4">
            <a:extLst>
              <a:ext uri="{FF2B5EF4-FFF2-40B4-BE49-F238E27FC236}">
                <a16:creationId xmlns:a16="http://schemas.microsoft.com/office/drawing/2014/main" id="{7818C6C6-CA9B-48D1-8F00-6BA719101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935" y="1412776"/>
            <a:ext cx="2846962" cy="1601416"/>
          </a:xfrm>
          <a:prstGeom prst="rect">
            <a:avLst/>
          </a:prstGeom>
        </p:spPr>
      </p:pic>
      <p:sp>
        <p:nvSpPr>
          <p:cNvPr id="16" name="Espaço Reservado para Texto 8">
            <a:extLst>
              <a:ext uri="{FF2B5EF4-FFF2-40B4-BE49-F238E27FC236}">
                <a16:creationId xmlns:a16="http://schemas.microsoft.com/office/drawing/2014/main" id="{A868016E-866D-4898-861C-9E493BF7E5AB}"/>
              </a:ext>
            </a:extLst>
          </p:cNvPr>
          <p:cNvSpPr txBox="1">
            <a:spLocks/>
          </p:cNvSpPr>
          <p:nvPr/>
        </p:nvSpPr>
        <p:spPr>
          <a:xfrm>
            <a:off x="8361964" y="1431068"/>
            <a:ext cx="3682844" cy="243026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</a:rPr>
              <a:t>O que é o helenismo?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/>
              <a:t>Fusão cultural </a:t>
            </a:r>
            <a:r>
              <a:rPr lang="pt-BR" dirty="0">
                <a:solidFill>
                  <a:srgbClr val="00B050"/>
                </a:solidFill>
              </a:rPr>
              <a:t>(oriente + ocidente);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/>
              <a:t>Busca pela Ataraxia </a:t>
            </a:r>
            <a:r>
              <a:rPr lang="pt-BR" dirty="0">
                <a:solidFill>
                  <a:srgbClr val="00B050"/>
                </a:solidFill>
              </a:rPr>
              <a:t>(paz de espírito);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/>
              <a:t>Neutralizar as hostilidades;</a:t>
            </a:r>
          </a:p>
        </p:txBody>
      </p:sp>
    </p:spTree>
    <p:extLst>
      <p:ext uri="{BB962C8B-B14F-4D97-AF65-F5344CB8AC3E}">
        <p14:creationId xmlns:p14="http://schemas.microsoft.com/office/powerpoint/2010/main" val="3972802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  <p:bldP spid="34" grpId="0" animBg="1"/>
      <p:bldP spid="37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Cinismo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258574" y="5207208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E83C0270-5D88-4731-AED1-BB49C8D703FD}"/>
              </a:ext>
            </a:extLst>
          </p:cNvPr>
          <p:cNvSpPr/>
          <p:nvPr/>
        </p:nvSpPr>
        <p:spPr>
          <a:xfrm rot="16200000">
            <a:off x="7468726" y="5490303"/>
            <a:ext cx="484632" cy="109158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8">
            <a:extLst>
              <a:ext uri="{FF2B5EF4-FFF2-40B4-BE49-F238E27FC236}">
                <a16:creationId xmlns:a16="http://schemas.microsoft.com/office/drawing/2014/main" id="{6FAEC70C-87E6-4EDE-B3DC-D0D5590D76FB}"/>
              </a:ext>
            </a:extLst>
          </p:cNvPr>
          <p:cNvSpPr txBox="1">
            <a:spLocks/>
          </p:cNvSpPr>
          <p:nvPr/>
        </p:nvSpPr>
        <p:spPr>
          <a:xfrm>
            <a:off x="250398" y="1310207"/>
            <a:ext cx="4467874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50"/>
                </a:solidFill>
              </a:rPr>
              <a:t>Cínico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 err="1">
                <a:sym typeface="Wingdings" panose="05000000000000000000" pitchFamily="2" charset="2"/>
              </a:rPr>
              <a:t>Kynós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=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Cão;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A busca por aquilo que não é natural </a:t>
            </a:r>
            <a:r>
              <a:rPr lang="pt-BR" dirty="0">
                <a:sym typeface="Wingdings" panose="05000000000000000000" pitchFamily="2" charset="2"/>
              </a:rPr>
              <a:t>(bens materiais)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causa perturbação;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Ataraxia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Desapego dos bens materiais;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026" name="Picture 2" descr="Diógenes (1860) de Jean-Léon Gérôme | Tela para Quadro na Santhatela">
            <a:extLst>
              <a:ext uri="{FF2B5EF4-FFF2-40B4-BE49-F238E27FC236}">
                <a16:creationId xmlns:a16="http://schemas.microsoft.com/office/drawing/2014/main" id="{CE7BFB5B-3217-4EE0-B0F5-681FF843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1310207"/>
            <a:ext cx="2554878" cy="18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 Statue of Diogenes at Sinop #Turkey ♥♥♥ | Paisagens, Sininho ...">
            <a:extLst>
              <a:ext uri="{FF2B5EF4-FFF2-40B4-BE49-F238E27FC236}">
                <a16:creationId xmlns:a16="http://schemas.microsoft.com/office/drawing/2014/main" id="{3C40BB5A-DAF7-45EF-9CB7-AC016B2B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3495071"/>
            <a:ext cx="1792656" cy="31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67436C9-AEB8-4842-BC7A-8F4744B82A61}"/>
              </a:ext>
            </a:extLst>
          </p:cNvPr>
          <p:cNvSpPr/>
          <p:nvPr/>
        </p:nvSpPr>
        <p:spPr>
          <a:xfrm>
            <a:off x="694401" y="5301208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Diógenes de </a:t>
            </a:r>
            <a:r>
              <a:rPr lang="pt-BR" sz="2800" dirty="0" err="1">
                <a:solidFill>
                  <a:srgbClr val="00B050"/>
                </a:solidFill>
              </a:rPr>
              <a:t>Sínope</a:t>
            </a:r>
            <a:r>
              <a:rPr lang="pt-BR" sz="2800" dirty="0">
                <a:solidFill>
                  <a:srgbClr val="00B050"/>
                </a:solidFill>
              </a:rPr>
              <a:t> </a:t>
            </a:r>
            <a:r>
              <a:rPr lang="pt-BR" sz="2800" dirty="0">
                <a:solidFill>
                  <a:schemeClr val="tx1"/>
                </a:solidFill>
              </a:rPr>
              <a:t>(404 – 323 </a:t>
            </a:r>
            <a:r>
              <a:rPr lang="pt-BR" sz="2800" dirty="0" err="1">
                <a:solidFill>
                  <a:schemeClr val="tx1"/>
                </a:solidFill>
              </a:rPr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30" name="Picture 6" descr="Conheça Diógenes de Sínope, o cínico que calou Platão (com imagens ...">
            <a:extLst>
              <a:ext uri="{FF2B5EF4-FFF2-40B4-BE49-F238E27FC236}">
                <a16:creationId xmlns:a16="http://schemas.microsoft.com/office/drawing/2014/main" id="{E3FB49EC-2495-4304-9B36-7AC99612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84" y="1592992"/>
            <a:ext cx="4279768" cy="367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2B532CC8-4403-484E-BF84-28F28B13FEF7}"/>
              </a:ext>
            </a:extLst>
          </p:cNvPr>
          <p:cNvSpPr/>
          <p:nvPr/>
        </p:nvSpPr>
        <p:spPr>
          <a:xfrm>
            <a:off x="8399112" y="5589240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Diógenes e Alexandre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7696924">
            <a:off x="4383684" y="4333738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04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4" grpId="0" animBg="1"/>
      <p:bldP spid="13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Epicurismo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297559" y="138521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E83C0270-5D88-4731-AED1-BB49C8D703FD}"/>
              </a:ext>
            </a:extLst>
          </p:cNvPr>
          <p:cNvSpPr/>
          <p:nvPr/>
        </p:nvSpPr>
        <p:spPr>
          <a:xfrm rot="19015229">
            <a:off x="7174826" y="4027705"/>
            <a:ext cx="484632" cy="166621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8">
            <a:extLst>
              <a:ext uri="{FF2B5EF4-FFF2-40B4-BE49-F238E27FC236}">
                <a16:creationId xmlns:a16="http://schemas.microsoft.com/office/drawing/2014/main" id="{6FAEC70C-87E6-4EDE-B3DC-D0D5590D76FB}"/>
              </a:ext>
            </a:extLst>
          </p:cNvPr>
          <p:cNvSpPr txBox="1">
            <a:spLocks/>
          </p:cNvSpPr>
          <p:nvPr/>
        </p:nvSpPr>
        <p:spPr>
          <a:xfrm>
            <a:off x="193326" y="3769098"/>
            <a:ext cx="4467874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rgbClr val="00B050"/>
                </a:solidFill>
                <a:sym typeface="Wingdings" panose="05000000000000000000" pitchFamily="2" charset="2"/>
              </a:rPr>
              <a:t>Epicureus</a:t>
            </a: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: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Valorização dos prazeres;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Hedonismo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ym typeface="Wingdings" panose="05000000000000000000" pitchFamily="2" charset="2"/>
              </a:rPr>
              <a:t>Prazer carnal </a:t>
            </a: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(Sentidos)</a:t>
            </a: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rgbClr val="FF0000"/>
                </a:solidFill>
                <a:sym typeface="Wingdings" panose="05000000000000000000" pitchFamily="2" charset="2"/>
              </a:rPr>
              <a:t>Obs</a:t>
            </a:r>
            <a:r>
              <a:rPr lang="pt-BR" b="1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pt-BR" dirty="0">
                <a:sym typeface="Wingdings" panose="05000000000000000000" pitchFamily="2" charset="2"/>
              </a:rPr>
              <a:t>Cuidado com a falta e o excesso de prazeres, ambos são danosos;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Ataraxia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Prazeres moderados</a:t>
            </a: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;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67436C9-AEB8-4842-BC7A-8F4744B82A61}"/>
              </a:ext>
            </a:extLst>
          </p:cNvPr>
          <p:cNvSpPr/>
          <p:nvPr/>
        </p:nvSpPr>
        <p:spPr>
          <a:xfrm>
            <a:off x="618335" y="1451758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Epicuro de </a:t>
            </a:r>
            <a:r>
              <a:rPr lang="pt-BR" sz="2800" dirty="0" err="1">
                <a:solidFill>
                  <a:srgbClr val="00B050"/>
                </a:solidFill>
              </a:rPr>
              <a:t>Samos</a:t>
            </a:r>
            <a:r>
              <a:rPr lang="pt-BR" sz="2800" dirty="0">
                <a:solidFill>
                  <a:srgbClr val="00B050"/>
                </a:solidFill>
              </a:rPr>
              <a:t> </a:t>
            </a:r>
            <a:r>
              <a:rPr lang="pt-BR" sz="2800" dirty="0">
                <a:solidFill>
                  <a:schemeClr val="tx1"/>
                </a:solidFill>
              </a:rPr>
              <a:t>(341 – 270 </a:t>
            </a:r>
            <a:r>
              <a:rPr lang="pt-BR" sz="2800" dirty="0" err="1">
                <a:solidFill>
                  <a:schemeClr val="tx1"/>
                </a:solidFill>
              </a:rPr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B532CC8-4403-484E-BF84-28F28B13FEF7}"/>
              </a:ext>
            </a:extLst>
          </p:cNvPr>
          <p:cNvSpPr/>
          <p:nvPr/>
        </p:nvSpPr>
        <p:spPr>
          <a:xfrm>
            <a:off x="8398668" y="5442935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E a morte?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3640751">
            <a:off x="3938877" y="267138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 descr="Blog do Maffei: PRÉ-SOCRÁTICOS (4)">
            <a:extLst>
              <a:ext uri="{FF2B5EF4-FFF2-40B4-BE49-F238E27FC236}">
                <a16:creationId xmlns:a16="http://schemas.microsoft.com/office/drawing/2014/main" id="{A3920B78-89D2-487B-B6EB-C09D52DB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1340768"/>
            <a:ext cx="27241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picuro, sobre a morte | Papo de Primata">
            <a:extLst>
              <a:ext uri="{FF2B5EF4-FFF2-40B4-BE49-F238E27FC236}">
                <a16:creationId xmlns:a16="http://schemas.microsoft.com/office/drawing/2014/main" id="{7AE40DD9-832A-4B4D-9C79-AC7E34DA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1743840"/>
            <a:ext cx="4100644" cy="25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0800000">
            <a:off x="9630610" y="4319957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177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4" grpId="0" animBg="1"/>
      <p:bldP spid="13" grpId="0" animBg="1"/>
      <p:bldP spid="17" grpId="0" animBg="1"/>
      <p:bldP spid="18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Ceticismo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160704" y="138521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8">
            <a:extLst>
              <a:ext uri="{FF2B5EF4-FFF2-40B4-BE49-F238E27FC236}">
                <a16:creationId xmlns:a16="http://schemas.microsoft.com/office/drawing/2014/main" id="{6FAEC70C-87E6-4EDE-B3DC-D0D5590D76FB}"/>
              </a:ext>
            </a:extLst>
          </p:cNvPr>
          <p:cNvSpPr txBox="1">
            <a:spLocks/>
          </p:cNvSpPr>
          <p:nvPr/>
        </p:nvSpPr>
        <p:spPr>
          <a:xfrm>
            <a:off x="193326" y="3769098"/>
            <a:ext cx="4467874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Céticos: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As verdades universais são inalcançáveis;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A busca pelas certezas geram conflitos de teorias;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Ataraxia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Suspensão do juízo;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67436C9-AEB8-4842-BC7A-8F4744B82A61}"/>
              </a:ext>
            </a:extLst>
          </p:cNvPr>
          <p:cNvSpPr/>
          <p:nvPr/>
        </p:nvSpPr>
        <p:spPr>
          <a:xfrm>
            <a:off x="618335" y="1451758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Pirro de Élis </a:t>
            </a:r>
            <a:r>
              <a:rPr lang="pt-BR" sz="2800" dirty="0"/>
              <a:t>(318</a:t>
            </a:r>
            <a:r>
              <a:rPr lang="pt-BR" sz="2800" dirty="0">
                <a:solidFill>
                  <a:schemeClr val="tx1"/>
                </a:solidFill>
              </a:rPr>
              <a:t> – 272 </a:t>
            </a:r>
            <a:r>
              <a:rPr lang="pt-BR" sz="2800" dirty="0" err="1">
                <a:solidFill>
                  <a:schemeClr val="tx1"/>
                </a:solidFill>
              </a:rPr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B532CC8-4403-484E-BF84-28F28B13FEF7}"/>
              </a:ext>
            </a:extLst>
          </p:cNvPr>
          <p:cNvSpPr/>
          <p:nvPr/>
        </p:nvSpPr>
        <p:spPr>
          <a:xfrm>
            <a:off x="8398668" y="5442935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Suspensão do juízo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3640751">
            <a:off x="3938877" y="267138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>
            <a:off x="9630610" y="4507956"/>
            <a:ext cx="484632" cy="89371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6AA641-1EEC-4257-A54D-CF6D058A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55" y="1451758"/>
            <a:ext cx="2301489" cy="28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poche's stream on SoundCloud - Hear the world's sounds">
            <a:extLst>
              <a:ext uri="{FF2B5EF4-FFF2-40B4-BE49-F238E27FC236}">
                <a16:creationId xmlns:a16="http://schemas.microsoft.com/office/drawing/2014/main" id="{A3C34C55-1187-413D-BA61-B078C99B7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737" y="1320719"/>
            <a:ext cx="3072377" cy="30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86465456-0840-4DCB-B6F5-8882ED8EE085}"/>
              </a:ext>
            </a:extLst>
          </p:cNvPr>
          <p:cNvSpPr/>
          <p:nvPr/>
        </p:nvSpPr>
        <p:spPr>
          <a:xfrm rot="16200000">
            <a:off x="7595096" y="2595812"/>
            <a:ext cx="484632" cy="89371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042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13" grpId="0" animBg="1"/>
      <p:bldP spid="17" grpId="0" animBg="1"/>
      <p:bldP spid="18" grpId="0" animBg="1"/>
      <p:bldP spid="1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Estoicismo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160704" y="138521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8">
            <a:extLst>
              <a:ext uri="{FF2B5EF4-FFF2-40B4-BE49-F238E27FC236}">
                <a16:creationId xmlns:a16="http://schemas.microsoft.com/office/drawing/2014/main" id="{6FAEC70C-87E6-4EDE-B3DC-D0D5590D76FB}"/>
              </a:ext>
            </a:extLst>
          </p:cNvPr>
          <p:cNvSpPr txBox="1">
            <a:spLocks/>
          </p:cNvSpPr>
          <p:nvPr/>
        </p:nvSpPr>
        <p:spPr>
          <a:xfrm>
            <a:off x="193326" y="3769098"/>
            <a:ext cx="4467874" cy="2810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tx1">
                <a:lumMod val="50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Estoicos: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</a:rPr>
              <a:t>Ética orientada para a Virtude;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</a:rPr>
              <a:t>Recusa das perturbações </a:t>
            </a:r>
            <a:r>
              <a:rPr lang="pt-BR" dirty="0">
                <a:solidFill>
                  <a:srgbClr val="FFC000"/>
                </a:solidFill>
              </a:rPr>
              <a:t>(do sofrimento e do prazer)</a:t>
            </a:r>
            <a:r>
              <a:rPr lang="pt-BR" dirty="0">
                <a:solidFill>
                  <a:srgbClr val="00B0F0"/>
                </a:solidFill>
              </a:rPr>
              <a:t>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Determinismo </a:t>
            </a: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(ordem natural)</a:t>
            </a: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;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Plano divino;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Ataraxia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 Aceitação, conformação, adaptação...;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67436C9-AEB8-4842-BC7A-8F4744B82A61}"/>
              </a:ext>
            </a:extLst>
          </p:cNvPr>
          <p:cNvSpPr/>
          <p:nvPr/>
        </p:nvSpPr>
        <p:spPr>
          <a:xfrm>
            <a:off x="618335" y="1451758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Zenão de </a:t>
            </a:r>
            <a:r>
              <a:rPr lang="pt-BR" sz="2800" dirty="0" err="1">
                <a:solidFill>
                  <a:srgbClr val="00B050"/>
                </a:solidFill>
              </a:rPr>
              <a:t>Cítio</a:t>
            </a:r>
            <a:r>
              <a:rPr lang="pt-BR" sz="2800" dirty="0">
                <a:solidFill>
                  <a:srgbClr val="00B050"/>
                </a:solidFill>
              </a:rPr>
              <a:t> </a:t>
            </a:r>
            <a:r>
              <a:rPr lang="pt-BR" sz="2800" dirty="0"/>
              <a:t>(334-262 </a:t>
            </a:r>
            <a:r>
              <a:rPr lang="pt-BR" sz="2800" dirty="0" err="1"/>
              <a:t>a.c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B532CC8-4403-484E-BF84-28F28B13FEF7}"/>
              </a:ext>
            </a:extLst>
          </p:cNvPr>
          <p:cNvSpPr/>
          <p:nvPr/>
        </p:nvSpPr>
        <p:spPr>
          <a:xfrm>
            <a:off x="8398668" y="5442935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Influenciou o cristianismo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3640751">
            <a:off x="3938877" y="267138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8679958">
            <a:off x="7508060" y="4031237"/>
            <a:ext cx="484632" cy="150719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86465456-0840-4DCB-B6F5-8882ED8EE085}"/>
              </a:ext>
            </a:extLst>
          </p:cNvPr>
          <p:cNvSpPr/>
          <p:nvPr/>
        </p:nvSpPr>
        <p:spPr>
          <a:xfrm rot="16200000">
            <a:off x="7402269" y="2247218"/>
            <a:ext cx="484632" cy="89371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Estoicismo">
            <a:extLst>
              <a:ext uri="{FF2B5EF4-FFF2-40B4-BE49-F238E27FC236}">
                <a16:creationId xmlns:a16="http://schemas.microsoft.com/office/drawing/2014/main" id="{03B93DA9-7DD0-453D-8B7E-1F90D9FA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24" y="1412776"/>
            <a:ext cx="1625528" cy="25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ço Reservado para Conteúdo 3" descr="as-escolas-helenistas-epicurismo-e-estoicismo-13-638.jpg">
            <a:extLst>
              <a:ext uri="{FF2B5EF4-FFF2-40B4-BE49-F238E27FC236}">
                <a16:creationId xmlns:a16="http://schemas.microsoft.com/office/drawing/2014/main" id="{C8D3AA22-E4D7-468E-B413-A17EA8B98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815" y="1298961"/>
            <a:ext cx="3828449" cy="279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13" grpId="0" animBg="1"/>
      <p:bldP spid="17" grpId="0" animBg="1"/>
      <p:bldP spid="18" grpId="0" animBg="1"/>
      <p:bldP spid="16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Filosofia Medieval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7416518">
            <a:off x="3143288" y="2319699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>
            <a:off x="1345992" y="2563313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4633391">
            <a:off x="8680470" y="2374539"/>
            <a:ext cx="484632" cy="101990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Filosofia 04 - Filosofia Medieval">
            <a:extLst>
              <a:ext uri="{FF2B5EF4-FFF2-40B4-BE49-F238E27FC236}">
                <a16:creationId xmlns:a16="http://schemas.microsoft.com/office/drawing/2014/main" id="{837AB2A2-B0D3-4607-90F4-C5009E96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1268760"/>
            <a:ext cx="4297671" cy="24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8" y="1465659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Contexto histórico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849228D-23C8-418E-93C2-73B77ECB87CE}"/>
              </a:ext>
            </a:extLst>
          </p:cNvPr>
          <p:cNvSpPr/>
          <p:nvPr/>
        </p:nvSpPr>
        <p:spPr>
          <a:xfrm>
            <a:off x="189756" y="3838919"/>
            <a:ext cx="5832648" cy="2893263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Decadência do Império romano;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Invasões bárbaras;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Fragmentação política;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Edito de Milão </a:t>
            </a:r>
            <a:r>
              <a:rPr lang="pt-BR" b="1" dirty="0">
                <a:solidFill>
                  <a:srgbClr val="00B0F0"/>
                </a:solidFill>
              </a:rPr>
              <a:t>(313 </a:t>
            </a:r>
            <a:r>
              <a:rPr lang="pt-BR" b="1" dirty="0" err="1">
                <a:solidFill>
                  <a:srgbClr val="00B0F0"/>
                </a:solidFill>
              </a:rPr>
              <a:t>d.c</a:t>
            </a:r>
            <a:r>
              <a:rPr lang="pt-BR" b="1" dirty="0">
                <a:solidFill>
                  <a:srgbClr val="00B0F0"/>
                </a:solidFill>
              </a:rPr>
              <a:t>) </a:t>
            </a:r>
            <a:r>
              <a:rPr lang="pt-BR" b="1" dirty="0">
                <a:solidFill>
                  <a:srgbClr val="FFC000"/>
                </a:solidFill>
              </a:rPr>
              <a:t>– </a:t>
            </a:r>
            <a:r>
              <a:rPr lang="pt-BR" b="1" dirty="0">
                <a:solidFill>
                  <a:srgbClr val="00B050"/>
                </a:solidFill>
              </a:rPr>
              <a:t>Constantino.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Liberdade de culto aos cristãos;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Edito de Tessalônica </a:t>
            </a:r>
            <a:r>
              <a:rPr lang="pt-BR" b="1" dirty="0">
                <a:solidFill>
                  <a:srgbClr val="00B0F0"/>
                </a:solidFill>
              </a:rPr>
              <a:t>(380 </a:t>
            </a:r>
            <a:r>
              <a:rPr lang="pt-BR" b="1" dirty="0" err="1">
                <a:solidFill>
                  <a:srgbClr val="00B0F0"/>
                </a:solidFill>
              </a:rPr>
              <a:t>d.c</a:t>
            </a:r>
            <a:r>
              <a:rPr lang="pt-BR" b="1" dirty="0">
                <a:solidFill>
                  <a:srgbClr val="00B0F0"/>
                </a:solidFill>
              </a:rPr>
              <a:t>) </a:t>
            </a:r>
            <a:r>
              <a:rPr lang="pt-BR" b="1" dirty="0">
                <a:solidFill>
                  <a:srgbClr val="FFC000"/>
                </a:solidFill>
              </a:rPr>
              <a:t>– </a:t>
            </a:r>
            <a:r>
              <a:rPr lang="pt-BR" b="1" dirty="0">
                <a:solidFill>
                  <a:srgbClr val="00B050"/>
                </a:solidFill>
              </a:rPr>
              <a:t>Teodósio.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Cristianismo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Religião oficial;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</a:rPr>
              <a:t>Instituição: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Igreja Católica Apostólica Romana;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Poder espiritual </a:t>
            </a:r>
            <a:r>
              <a:rPr lang="pt-BR" dirty="0">
                <a:solidFill>
                  <a:srgbClr val="00B0F0"/>
                </a:solidFill>
              </a:rPr>
              <a:t>(Indivíduo) </a:t>
            </a:r>
            <a:r>
              <a:rPr lang="pt-BR" dirty="0"/>
              <a:t>e Político </a:t>
            </a:r>
            <a:r>
              <a:rPr lang="pt-BR" dirty="0">
                <a:solidFill>
                  <a:srgbClr val="00B0F0"/>
                </a:solidFill>
              </a:rPr>
              <a:t>(Social); </a:t>
            </a:r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72E7AB0-9795-4FB8-951F-868DEE99782C}"/>
              </a:ext>
            </a:extLst>
          </p:cNvPr>
          <p:cNvSpPr/>
          <p:nvPr/>
        </p:nvSpPr>
        <p:spPr>
          <a:xfrm>
            <a:off x="8682159" y="1465659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Processo do consolidação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731A000C-C921-4722-8A8C-070A651E39DE}"/>
              </a:ext>
            </a:extLst>
          </p:cNvPr>
          <p:cNvSpPr/>
          <p:nvPr/>
        </p:nvSpPr>
        <p:spPr>
          <a:xfrm>
            <a:off x="6238428" y="3838918"/>
            <a:ext cx="5832648" cy="2893263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Problemática: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Saber Revelado </a:t>
            </a:r>
            <a:r>
              <a:rPr lang="pt-BR" dirty="0">
                <a:solidFill>
                  <a:srgbClr val="FF0000"/>
                </a:solidFill>
              </a:rPr>
              <a:t>x</a:t>
            </a:r>
            <a:r>
              <a:rPr lang="pt-BR" dirty="0"/>
              <a:t> Saber Filosófico.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Fé </a:t>
            </a:r>
            <a:r>
              <a:rPr lang="pt-BR" dirty="0">
                <a:solidFill>
                  <a:srgbClr val="FF0000"/>
                </a:solidFill>
              </a:rPr>
              <a:t>x</a:t>
            </a:r>
            <a:r>
              <a:rPr lang="pt-BR" dirty="0"/>
              <a:t> Razão </a:t>
            </a:r>
            <a:r>
              <a:rPr lang="pt-BR" dirty="0">
                <a:solidFill>
                  <a:srgbClr val="00B0F0"/>
                </a:solidFill>
              </a:rPr>
              <a:t>(Subordinada/justificativa).</a:t>
            </a:r>
            <a:endParaRPr lang="pt-BR" sz="2000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Escolas Filosóficas Medievais: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Patrística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Corpo eclesiástico católico </a:t>
            </a: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(Pais)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Santo Agostinho;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Escolástica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Universidades Cristãs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São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Tomás de Aquino;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Influências: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Platão – Aristóteles - estoicismo;</a:t>
            </a:r>
            <a:endParaRPr lang="pt-BR" dirty="0"/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82D54F2B-3571-40EB-BB47-B1323A60A93D}"/>
              </a:ext>
            </a:extLst>
          </p:cNvPr>
          <p:cNvSpPr/>
          <p:nvPr/>
        </p:nvSpPr>
        <p:spPr>
          <a:xfrm>
            <a:off x="9979873" y="2552064"/>
            <a:ext cx="484632" cy="101990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231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6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Hexágono 9">
            <a:extLst>
              <a:ext uri="{FF2B5EF4-FFF2-40B4-BE49-F238E27FC236}">
                <a16:creationId xmlns:a16="http://schemas.microsoft.com/office/drawing/2014/main" id="{2BCEEA2C-B0C0-4DC2-B685-98C736F46AB0}"/>
              </a:ext>
            </a:extLst>
          </p:cNvPr>
          <p:cNvSpPr/>
          <p:nvPr/>
        </p:nvSpPr>
        <p:spPr>
          <a:xfrm rot="16200000">
            <a:off x="5432507" y="1053871"/>
            <a:ext cx="1395696" cy="1393426"/>
          </a:xfrm>
          <a:prstGeom prst="hexagon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7B285E1-FDE9-4E0A-8064-9FBD5E5B09C4}"/>
              </a:ext>
            </a:extLst>
          </p:cNvPr>
          <p:cNvSpPr/>
          <p:nvPr/>
        </p:nvSpPr>
        <p:spPr>
          <a:xfrm>
            <a:off x="7557723" y="908720"/>
            <a:ext cx="2880320" cy="432048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C000"/>
                </a:solidFill>
                <a:latin typeface="Century Gothic" panose="020B0502020202020204" pitchFamily="34" charset="0"/>
              </a:rPr>
              <a:t>Características Gerais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887901F-3E95-4EDC-87CE-B666F9145F3D}"/>
              </a:ext>
            </a:extLst>
          </p:cNvPr>
          <p:cNvSpPr/>
          <p:nvPr/>
        </p:nvSpPr>
        <p:spPr>
          <a:xfrm>
            <a:off x="8434671" y="1556792"/>
            <a:ext cx="2664297" cy="3024336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Cosmologia;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Passado, presente e futuro;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Elementos e causas naturais e impessoais;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Coerência, lógica e racionalidade;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DDEB298-CC96-451C-AC0D-7F63515615A7}"/>
              </a:ext>
            </a:extLst>
          </p:cNvPr>
          <p:cNvSpPr/>
          <p:nvPr/>
        </p:nvSpPr>
        <p:spPr>
          <a:xfrm>
            <a:off x="1797239" y="908720"/>
            <a:ext cx="2808311" cy="43204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C000"/>
                </a:solidFill>
                <a:latin typeface="Century Gothic" panose="020B0502020202020204" pitchFamily="34" charset="0"/>
              </a:rPr>
              <a:t>Características Gerais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775E00D-2261-4BA6-B766-5C9927AB5ED5}"/>
              </a:ext>
            </a:extLst>
          </p:cNvPr>
          <p:cNvSpPr/>
          <p:nvPr/>
        </p:nvSpPr>
        <p:spPr>
          <a:xfrm>
            <a:off x="909837" y="1556792"/>
            <a:ext cx="2736303" cy="302433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Cosmogonia;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Passado atemporal;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Genealogia, rivalidade ou alianças entre divindades;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Não se importa com contradições;</a:t>
            </a:r>
          </a:p>
        </p:txBody>
      </p:sp>
      <p:pic>
        <p:nvPicPr>
          <p:cNvPr id="1026" name="Picture 2" descr="Filosofia com o Prof. Fábio Silvério: Mito e Lógos">
            <a:extLst>
              <a:ext uri="{FF2B5EF4-FFF2-40B4-BE49-F238E27FC236}">
                <a16:creationId xmlns:a16="http://schemas.microsoft.com/office/drawing/2014/main" id="{21E4B37F-4D04-4DB7-B54D-A3CB5AC5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25" y="908720"/>
            <a:ext cx="2473823" cy="16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05772685-E72D-4CAF-96A6-E57DC675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806" y="3933056"/>
            <a:ext cx="2587227" cy="2571256"/>
          </a:xfrm>
          <a:prstGeom prst="rect">
            <a:avLst/>
          </a:prstGeom>
        </p:spPr>
      </p:pic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B3D6508B-86FA-46D3-B772-72851151EE21}"/>
              </a:ext>
            </a:extLst>
          </p:cNvPr>
          <p:cNvSpPr/>
          <p:nvPr/>
        </p:nvSpPr>
        <p:spPr>
          <a:xfrm>
            <a:off x="7822604" y="4797152"/>
            <a:ext cx="3816424" cy="187220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/>
              <a:t>Viagens marítimas;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/>
              <a:t>Calendário laico;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/>
              <a:t>Moeda, alfabeto;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/>
              <a:t>Política, urbanização;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/>
              <a:t>Humanização dos deuses;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C5671900-1B7C-4567-B833-FA62660EE71B}"/>
              </a:ext>
            </a:extLst>
          </p:cNvPr>
          <p:cNvSpPr/>
          <p:nvPr/>
        </p:nvSpPr>
        <p:spPr>
          <a:xfrm>
            <a:off x="7030516" y="6019680"/>
            <a:ext cx="727228" cy="484632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 descr="1as séries E. M. e revisão (regular e EJA) O que é a Filosofia ...">
            <a:extLst>
              <a:ext uri="{FF2B5EF4-FFF2-40B4-BE49-F238E27FC236}">
                <a16:creationId xmlns:a16="http://schemas.microsoft.com/office/drawing/2014/main" id="{3685EAB9-2B10-40B9-9275-E9A8C69A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4754586"/>
            <a:ext cx="1614443" cy="196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90F16214-48A8-479C-A421-AA925F5AB43C}"/>
              </a:ext>
            </a:extLst>
          </p:cNvPr>
          <p:cNvSpPr/>
          <p:nvPr/>
        </p:nvSpPr>
        <p:spPr>
          <a:xfrm flipH="1">
            <a:off x="3216620" y="5013176"/>
            <a:ext cx="1628104" cy="1006504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Pai da Filosofia</a:t>
            </a: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" grpId="0" animBg="1"/>
      <p:bldP spid="2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Filosofia Medieval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3808090" y="863157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>
            <a:off x="4659021" y="1183288"/>
            <a:ext cx="484632" cy="8351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6200000">
            <a:off x="7164123" y="1442609"/>
            <a:ext cx="484632" cy="60782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8" y="1124744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Santo Agostinho de Hipona </a:t>
            </a:r>
            <a:r>
              <a:rPr lang="pt-BR" sz="2800" dirty="0"/>
              <a:t>(354 – 430)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849228D-23C8-418E-93C2-73B77ECB87CE}"/>
              </a:ext>
            </a:extLst>
          </p:cNvPr>
          <p:cNvSpPr/>
          <p:nvPr/>
        </p:nvSpPr>
        <p:spPr>
          <a:xfrm>
            <a:off x="75232" y="2064111"/>
            <a:ext cx="5024091" cy="3021073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C000"/>
                </a:solidFill>
              </a:rPr>
              <a:t>Qual a origem do mal?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chemeClr val="tx1"/>
                </a:solidFill>
              </a:rPr>
              <a:t>Não é Deus!   </a:t>
            </a:r>
            <a:r>
              <a:rPr lang="pt-BR" sz="1400" b="1" dirty="0">
                <a:solidFill>
                  <a:srgbClr val="FFC000"/>
                </a:solidFill>
              </a:rPr>
              <a:t>Pois...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Deus é...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ym typeface="Wingdings" panose="05000000000000000000" pitchFamily="2" charset="2"/>
              </a:rPr>
              <a:t>“Ser” pleno, perfeito, eterno, </a:t>
            </a:r>
            <a:r>
              <a:rPr lang="pt-BR" sz="1400" b="1" u="sng" dirty="0">
                <a:sym typeface="Wingdings" panose="05000000000000000000" pitchFamily="2" charset="2"/>
              </a:rPr>
              <a:t>BOM </a:t>
            </a:r>
            <a:r>
              <a:rPr lang="pt-BR" sz="1400" b="1" u="sng" dirty="0">
                <a:solidFill>
                  <a:srgbClr val="00B0F0"/>
                </a:solidFill>
                <a:sym typeface="Wingdings" panose="05000000000000000000" pitchFamily="2" charset="2"/>
              </a:rPr>
              <a:t>(Sumo bem)</a:t>
            </a:r>
            <a:r>
              <a:rPr lang="pt-BR" sz="1400" dirty="0">
                <a:sym typeface="Wingdings" panose="05000000000000000000" pitchFamily="2" charset="2"/>
              </a:rPr>
              <a:t>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ym typeface="Wingdings" panose="05000000000000000000" pitchFamily="2" charset="2"/>
              </a:rPr>
              <a:t>Criador Bom </a:t>
            </a:r>
            <a:r>
              <a:rPr lang="pt-BR" sz="1400" dirty="0">
                <a:solidFill>
                  <a:srgbClr val="00B0F0"/>
                </a:solidFill>
                <a:sym typeface="Wingdings" panose="05000000000000000000" pitchFamily="2" charset="2"/>
              </a:rPr>
              <a:t>=</a:t>
            </a:r>
            <a:r>
              <a:rPr lang="pt-BR" sz="1400" dirty="0">
                <a:sym typeface="Wingdings" panose="05000000000000000000" pitchFamily="2" charset="2"/>
              </a:rPr>
              <a:t> Criaturas Boas.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ym typeface="Wingdings" panose="05000000000000000000" pitchFamily="2" charset="2"/>
              </a:rPr>
              <a:t>O “</a:t>
            </a:r>
            <a:r>
              <a:rPr lang="pt-BR" sz="1400" b="1" dirty="0">
                <a:sym typeface="Wingdings" panose="05000000000000000000" pitchFamily="2" charset="2"/>
              </a:rPr>
              <a:t>Mal Ontológico</a:t>
            </a:r>
            <a:r>
              <a:rPr lang="pt-BR" sz="1400" dirty="0">
                <a:sym typeface="Wingdings" panose="05000000000000000000" pitchFamily="2" charset="2"/>
              </a:rPr>
              <a:t>” </a:t>
            </a:r>
            <a:r>
              <a:rPr lang="pt-BR" sz="1400" dirty="0">
                <a:solidFill>
                  <a:srgbClr val="00B0F0"/>
                </a:solidFill>
                <a:sym typeface="Wingdings" panose="05000000000000000000" pitchFamily="2" charset="2"/>
              </a:rPr>
              <a:t>(como um ser)  </a:t>
            </a:r>
            <a:r>
              <a:rPr lang="pt-BR" sz="1400" u="sng" dirty="0">
                <a:solidFill>
                  <a:srgbClr val="FF0000"/>
                </a:solidFill>
                <a:sym typeface="Wingdings" panose="05000000000000000000" pitchFamily="2" charset="2"/>
              </a:rPr>
              <a:t>não existe</a:t>
            </a:r>
            <a:r>
              <a:rPr lang="pt-BR" sz="1400" dirty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Como explicar o mal observado no mundo?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ym typeface="Wingdings" panose="05000000000000000000" pitchFamily="2" charset="2"/>
              </a:rPr>
              <a:t>O mal é o “não ser”, desvio, ausência do bem.</a:t>
            </a:r>
            <a:r>
              <a:rPr lang="pt-BR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C000"/>
                </a:solidFill>
              </a:rPr>
              <a:t>O mal...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400" dirty="0"/>
              <a:t>Proveniente do “livre-arbítrio”;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400" dirty="0"/>
              <a:t>Perversão da natureza humana;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400" dirty="0"/>
              <a:t>Pecado original;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400" dirty="0"/>
              <a:t>Distanciamento do bem;</a:t>
            </a:r>
          </a:p>
          <a:p>
            <a:pPr lvl="1"/>
            <a:endParaRPr lang="pt-B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72E7AB0-9795-4FB8-951F-868DEE99782C}"/>
              </a:ext>
            </a:extLst>
          </p:cNvPr>
          <p:cNvSpPr/>
          <p:nvPr/>
        </p:nvSpPr>
        <p:spPr>
          <a:xfrm>
            <a:off x="7782359" y="1325680"/>
            <a:ext cx="3824906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Epistemologia </a:t>
            </a:r>
            <a:r>
              <a:rPr lang="pt-BR" sz="2800" dirty="0">
                <a:solidFill>
                  <a:schemeClr val="tx1"/>
                </a:solidFill>
              </a:rPr>
              <a:t>(teoria do conhecimento)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731A000C-C921-4722-8A8C-070A651E39DE}"/>
              </a:ext>
            </a:extLst>
          </p:cNvPr>
          <p:cNvSpPr/>
          <p:nvPr/>
        </p:nvSpPr>
        <p:spPr>
          <a:xfrm>
            <a:off x="6238428" y="3838918"/>
            <a:ext cx="5832648" cy="2893263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Teoria da Iluminação </a:t>
            </a:r>
            <a:r>
              <a:rPr lang="pt-BR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i="1" dirty="0">
                <a:solidFill>
                  <a:srgbClr val="00B050"/>
                </a:solidFill>
                <a:sym typeface="Wingdings" panose="05000000000000000000" pitchFamily="2" charset="2"/>
              </a:rPr>
              <a:t>Epistemologia Agostiniana</a:t>
            </a:r>
            <a:r>
              <a:rPr lang="pt-BR" sz="2000" dirty="0">
                <a:solidFill>
                  <a:srgbClr val="00B050"/>
                </a:solidFill>
                <a:sym typeface="Wingdings" panose="05000000000000000000" pitchFamily="2" charset="2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Adaptação da teoria da Reminiscência </a:t>
            </a:r>
            <a:r>
              <a:rPr lang="pt-BR" dirty="0">
                <a:solidFill>
                  <a:srgbClr val="00B0F0"/>
                </a:solidFill>
                <a:sym typeface="Wingdings" panose="05000000000000000000" pitchFamily="2" charset="2"/>
              </a:rPr>
              <a:t>(Platão)</a:t>
            </a:r>
            <a:r>
              <a:rPr lang="pt-BR" dirty="0">
                <a:sym typeface="Wingdings" panose="05000000000000000000" pitchFamily="2" charset="2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Verdades eternas...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Em nós;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Infundidas por Deus na criação;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Interiorização...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Oração – Confissão...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Irradiação divina no intelecto humano;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82D54F2B-3571-40EB-BB47-B1323A60A93D}"/>
              </a:ext>
            </a:extLst>
          </p:cNvPr>
          <p:cNvSpPr/>
          <p:nvPr/>
        </p:nvSpPr>
        <p:spPr>
          <a:xfrm>
            <a:off x="11199038" y="2601926"/>
            <a:ext cx="484632" cy="101990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SENDARIUM: 28 DE AGOSTO: SANTO AGOSTINHO DE HIPONA">
            <a:extLst>
              <a:ext uri="{FF2B5EF4-FFF2-40B4-BE49-F238E27FC236}">
                <a16:creationId xmlns:a16="http://schemas.microsoft.com/office/drawing/2014/main" id="{2CDF9DB6-7977-4314-BA95-8EBABC966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31" y="1268760"/>
            <a:ext cx="1859185" cy="24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D953F2D-0DBC-40F9-A844-6BB00B8F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71" y="5130839"/>
            <a:ext cx="4314197" cy="168253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9EBDE74-6A53-4B0A-93EF-DBFBC7A566EB}"/>
              </a:ext>
            </a:extLst>
          </p:cNvPr>
          <p:cNvSpPr/>
          <p:nvPr/>
        </p:nvSpPr>
        <p:spPr>
          <a:xfrm>
            <a:off x="7323482" y="2601926"/>
            <a:ext cx="3824906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i="1" dirty="0">
                <a:solidFill>
                  <a:srgbClr val="FFC000"/>
                </a:solidFill>
              </a:rPr>
              <a:t>Inspirou-se em Platão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388687C6-467E-4501-9185-8077CA690BD3}"/>
              </a:ext>
            </a:extLst>
          </p:cNvPr>
          <p:cNvSpPr/>
          <p:nvPr/>
        </p:nvSpPr>
        <p:spPr>
          <a:xfrm rot="18055554">
            <a:off x="7178778" y="1954731"/>
            <a:ext cx="484632" cy="60782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547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6" grpId="0" animBg="1"/>
      <p:bldP spid="20" grpId="0" animBg="1"/>
      <p:bldP spid="21" grpId="0" animBg="1"/>
      <p:bldP spid="22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Filosofia Medieval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469725" y="1215612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3706814">
            <a:off x="4323483" y="3040688"/>
            <a:ext cx="484632" cy="8351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6200000">
            <a:off x="7164123" y="1442609"/>
            <a:ext cx="484632" cy="60782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124744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São Tomás de Aquino </a:t>
            </a:r>
            <a:r>
              <a:rPr lang="pt-BR" sz="2800" dirty="0">
                <a:solidFill>
                  <a:schemeClr val="tx1"/>
                </a:solidFill>
              </a:rPr>
              <a:t>(1224 – 1274)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72E7AB0-9795-4FB8-951F-868DEE99782C}"/>
              </a:ext>
            </a:extLst>
          </p:cNvPr>
          <p:cNvSpPr/>
          <p:nvPr/>
        </p:nvSpPr>
        <p:spPr>
          <a:xfrm>
            <a:off x="7782359" y="1325680"/>
            <a:ext cx="3824906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5 vias da existência de Deus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731A000C-C921-4722-8A8C-070A651E39DE}"/>
              </a:ext>
            </a:extLst>
          </p:cNvPr>
          <p:cNvSpPr/>
          <p:nvPr/>
        </p:nvSpPr>
        <p:spPr>
          <a:xfrm>
            <a:off x="6238428" y="3838918"/>
            <a:ext cx="5832648" cy="2893263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1ª Via </a:t>
            </a:r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 O primeiro motor;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  <a:sym typeface="Wingdings" panose="05000000000000000000" pitchFamily="2" charset="2"/>
              </a:rPr>
              <a:t>2ª Via </a:t>
            </a:r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 Causa eficiente;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  <a:sym typeface="Wingdings" panose="05000000000000000000" pitchFamily="2" charset="2"/>
              </a:rPr>
              <a:t>3ª Via </a:t>
            </a:r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 Ser necessário e ser contingente;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  <a:sym typeface="Wingdings" panose="05000000000000000000" pitchFamily="2" charset="2"/>
              </a:rPr>
              <a:t>4ª Via </a:t>
            </a:r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 Os graus de perfeição;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  <a:sym typeface="Wingdings" panose="05000000000000000000" pitchFamily="2" charset="2"/>
              </a:rPr>
              <a:t>5 ª Via </a:t>
            </a:r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 A finalidade do ser;</a:t>
            </a:r>
            <a:endParaRPr lang="pt-BR" dirty="0"/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82D54F2B-3571-40EB-BB47-B1323A60A93D}"/>
              </a:ext>
            </a:extLst>
          </p:cNvPr>
          <p:cNvSpPr/>
          <p:nvPr/>
        </p:nvSpPr>
        <p:spPr>
          <a:xfrm>
            <a:off x="9452496" y="2509130"/>
            <a:ext cx="484632" cy="101990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São Tomás de Aquino - Escola Medieval | Other Quiz - Quizizz">
            <a:extLst>
              <a:ext uri="{FF2B5EF4-FFF2-40B4-BE49-F238E27FC236}">
                <a16:creationId xmlns:a16="http://schemas.microsoft.com/office/drawing/2014/main" id="{531939D9-DCD5-4966-9B90-62D24582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08" y="1405552"/>
            <a:ext cx="1959537" cy="22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209118C-22C5-45D8-954C-292ADB2C74A5}"/>
              </a:ext>
            </a:extLst>
          </p:cNvPr>
          <p:cNvSpPr/>
          <p:nvPr/>
        </p:nvSpPr>
        <p:spPr>
          <a:xfrm>
            <a:off x="295806" y="3429000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Inspiração aristotélica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B94C8E-E4F8-499A-9DC5-631C190C1035}"/>
              </a:ext>
            </a:extLst>
          </p:cNvPr>
          <p:cNvSpPr/>
          <p:nvPr/>
        </p:nvSpPr>
        <p:spPr>
          <a:xfrm>
            <a:off x="295805" y="5517232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Aproxima Fé e Razão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0A0E9A00-E8DC-463A-B317-5E8BFF3940C0}"/>
              </a:ext>
            </a:extLst>
          </p:cNvPr>
          <p:cNvSpPr/>
          <p:nvPr/>
        </p:nvSpPr>
        <p:spPr>
          <a:xfrm rot="2649796">
            <a:off x="4509788" y="3989703"/>
            <a:ext cx="484632" cy="150279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2796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15" grpId="0" animBg="1"/>
      <p:bldP spid="17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Período de transição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434181" y="712693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052736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Pensamento Medieval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72E7AB0-9795-4FB8-951F-868DEE99782C}"/>
              </a:ext>
            </a:extLst>
          </p:cNvPr>
          <p:cNvSpPr/>
          <p:nvPr/>
        </p:nvSpPr>
        <p:spPr>
          <a:xfrm>
            <a:off x="8102154" y="1196752"/>
            <a:ext cx="3824906" cy="7496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Pensamento Moderno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0A0E9A00-E8DC-463A-B317-5E8BFF3940C0}"/>
              </a:ext>
            </a:extLst>
          </p:cNvPr>
          <p:cNvSpPr/>
          <p:nvPr/>
        </p:nvSpPr>
        <p:spPr>
          <a:xfrm rot="14697719">
            <a:off x="7242630" y="1175707"/>
            <a:ext cx="484632" cy="107225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098" name="Picture 2" descr="Filosofia Medieval: resumo e principais filósofos - Toda Matéria">
            <a:extLst>
              <a:ext uri="{FF2B5EF4-FFF2-40B4-BE49-F238E27FC236}">
                <a16:creationId xmlns:a16="http://schemas.microsoft.com/office/drawing/2014/main" id="{03A04D9A-A96A-4A8B-A974-12FDC41B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06" y="1537285"/>
            <a:ext cx="2100298" cy="15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ço Reservado para Texto 4">
            <a:extLst>
              <a:ext uri="{FF2B5EF4-FFF2-40B4-BE49-F238E27FC236}">
                <a16:creationId xmlns:a16="http://schemas.microsoft.com/office/drawing/2014/main" id="{782DC45B-347F-4C7C-991F-F25B8F2BA460}"/>
              </a:ext>
            </a:extLst>
          </p:cNvPr>
          <p:cNvSpPr txBox="1">
            <a:spLocks/>
          </p:cNvSpPr>
          <p:nvPr/>
        </p:nvSpPr>
        <p:spPr>
          <a:xfrm>
            <a:off x="477788" y="2027158"/>
            <a:ext cx="3096344" cy="825777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t-B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Idade Média (476 – 1453) </a:t>
            </a:r>
          </a:p>
        </p:txBody>
      </p:sp>
      <p:sp>
        <p:nvSpPr>
          <p:cNvPr id="25" name="Espaço Reservado para Conteúdo 5">
            <a:extLst>
              <a:ext uri="{FF2B5EF4-FFF2-40B4-BE49-F238E27FC236}">
                <a16:creationId xmlns:a16="http://schemas.microsoft.com/office/drawing/2014/main" id="{E94AFB12-0311-4C77-BC4E-10F474D6E58E}"/>
              </a:ext>
            </a:extLst>
          </p:cNvPr>
          <p:cNvSpPr txBox="1">
            <a:spLocks/>
          </p:cNvSpPr>
          <p:nvPr/>
        </p:nvSpPr>
        <p:spPr>
          <a:xfrm>
            <a:off x="477789" y="2948226"/>
            <a:ext cx="3096343" cy="382577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77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pt-BR" dirty="0"/>
          </a:p>
          <a:p>
            <a:r>
              <a:rPr lang="pt-BR" sz="2800" dirty="0"/>
              <a:t>Teocentrismo;</a:t>
            </a:r>
          </a:p>
          <a:p>
            <a:r>
              <a:rPr lang="pt-BR" sz="2800" dirty="0"/>
              <a:t>Aceitação;</a:t>
            </a:r>
          </a:p>
          <a:p>
            <a:r>
              <a:rPr lang="pt-BR" sz="2800" dirty="0"/>
              <a:t>Ascetismo;</a:t>
            </a:r>
          </a:p>
          <a:p>
            <a:r>
              <a:rPr lang="pt-BR" sz="2800" dirty="0"/>
              <a:t>Coletivismo;</a:t>
            </a:r>
          </a:p>
          <a:p>
            <a:r>
              <a:rPr lang="pt-BR" sz="2800" dirty="0"/>
              <a:t>Verdade Bíblicas;</a:t>
            </a:r>
          </a:p>
          <a:p>
            <a:r>
              <a:rPr lang="pt-BR" sz="2800" dirty="0"/>
              <a:t>Natureza Pecaminosa;</a:t>
            </a:r>
          </a:p>
          <a:p>
            <a:r>
              <a:rPr lang="pt-BR" sz="2800" dirty="0"/>
              <a:t>Homem = Erro;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id="{65533B77-08B4-4945-9083-0FCF228BADE2}"/>
              </a:ext>
            </a:extLst>
          </p:cNvPr>
          <p:cNvSpPr txBox="1">
            <a:spLocks/>
          </p:cNvSpPr>
          <p:nvPr/>
        </p:nvSpPr>
        <p:spPr>
          <a:xfrm>
            <a:off x="8325078" y="2095048"/>
            <a:ext cx="3575182" cy="689995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Idade Moderna (1453 – 1789)</a:t>
            </a:r>
          </a:p>
        </p:txBody>
      </p:sp>
      <p:sp>
        <p:nvSpPr>
          <p:cNvPr id="32" name="Espaço Reservado para Conteúdo 7">
            <a:extLst>
              <a:ext uri="{FF2B5EF4-FFF2-40B4-BE49-F238E27FC236}">
                <a16:creationId xmlns:a16="http://schemas.microsoft.com/office/drawing/2014/main" id="{AA93A8C2-F425-42DB-8A26-A3AC37734A47}"/>
              </a:ext>
            </a:extLst>
          </p:cNvPr>
          <p:cNvSpPr txBox="1">
            <a:spLocks/>
          </p:cNvSpPr>
          <p:nvPr/>
        </p:nvSpPr>
        <p:spPr>
          <a:xfrm>
            <a:off x="8328551" y="2868357"/>
            <a:ext cx="3571709" cy="392429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77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pt-BR"/>
          </a:p>
          <a:p>
            <a:r>
              <a:rPr lang="pt-BR" sz="3000"/>
              <a:t>Antropocentrismo;</a:t>
            </a:r>
          </a:p>
          <a:p>
            <a:r>
              <a:rPr lang="pt-BR" sz="3000"/>
              <a:t>Progresso;</a:t>
            </a:r>
          </a:p>
          <a:p>
            <a:r>
              <a:rPr lang="pt-BR" sz="3000"/>
              <a:t>Hedonismo;</a:t>
            </a:r>
          </a:p>
          <a:p>
            <a:r>
              <a:rPr lang="pt-BR" sz="3000"/>
              <a:t>Individualismo;</a:t>
            </a:r>
          </a:p>
          <a:p>
            <a:r>
              <a:rPr lang="pt-BR" sz="3000"/>
              <a:t>Verdades Científicas;</a:t>
            </a:r>
          </a:p>
          <a:p>
            <a:r>
              <a:rPr lang="pt-BR" sz="3000"/>
              <a:t>Natureza = Bela;</a:t>
            </a:r>
          </a:p>
          <a:p>
            <a:r>
              <a:rPr lang="pt-BR" sz="3000"/>
              <a:t>Homem = Apogeu;</a:t>
            </a:r>
            <a:endParaRPr lang="pt-BR" sz="2200" dirty="0"/>
          </a:p>
        </p:txBody>
      </p:sp>
      <p:pic>
        <p:nvPicPr>
          <p:cNvPr id="4100" name="Picture 4" descr="Departamento de Filosofia">
            <a:extLst>
              <a:ext uri="{FF2B5EF4-FFF2-40B4-BE49-F238E27FC236}">
                <a16:creationId xmlns:a16="http://schemas.microsoft.com/office/drawing/2014/main" id="{2E09C8B4-5945-4C62-BF23-79B24F2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37" y="2114073"/>
            <a:ext cx="2010856" cy="11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87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Nicolau Maquiavel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413946" y="1036125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3706814">
            <a:off x="4271451" y="2509478"/>
            <a:ext cx="484632" cy="8351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6200000">
            <a:off x="7518060" y="1181720"/>
            <a:ext cx="484632" cy="84453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124744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rbel"/>
              </a:rPr>
              <a:t>Nicolau Maquiavel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b="1" dirty="0">
                <a:solidFill>
                  <a:schemeClr val="tx1"/>
                </a:solidFill>
              </a:rPr>
              <a:t>1469 – 1527)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72E7AB0-9795-4FB8-951F-868DEE99782C}"/>
              </a:ext>
            </a:extLst>
          </p:cNvPr>
          <p:cNvSpPr/>
          <p:nvPr/>
        </p:nvSpPr>
        <p:spPr>
          <a:xfrm>
            <a:off x="7814850" y="5733256"/>
            <a:ext cx="3824906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Os fins justificam os meios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09118C-22C5-45D8-954C-292ADB2C74A5}"/>
              </a:ext>
            </a:extLst>
          </p:cNvPr>
          <p:cNvSpPr/>
          <p:nvPr/>
        </p:nvSpPr>
        <p:spPr>
          <a:xfrm>
            <a:off x="295805" y="2247270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Ciência política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B94C8E-E4F8-499A-9DC5-631C190C1035}"/>
              </a:ext>
            </a:extLst>
          </p:cNvPr>
          <p:cNvSpPr/>
          <p:nvPr/>
        </p:nvSpPr>
        <p:spPr>
          <a:xfrm>
            <a:off x="295805" y="3327376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Realismo político</a:t>
            </a: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0A0E9A00-E8DC-463A-B317-5E8BFF3940C0}"/>
              </a:ext>
            </a:extLst>
          </p:cNvPr>
          <p:cNvSpPr/>
          <p:nvPr/>
        </p:nvSpPr>
        <p:spPr>
          <a:xfrm rot="2397655">
            <a:off x="4389651" y="3476413"/>
            <a:ext cx="484632" cy="150279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26" name="Picture 2" descr="Nicolau Maquiavel - Wikiquote">
            <a:extLst>
              <a:ext uri="{FF2B5EF4-FFF2-40B4-BE49-F238E27FC236}">
                <a16:creationId xmlns:a16="http://schemas.microsoft.com/office/drawing/2014/main" id="{C195F65C-0912-4C9B-AA7D-4EAA8AB2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24" y="1340768"/>
            <a:ext cx="1705929" cy="21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5BDF7C79-4B91-48F1-8C62-2D39DED9CAEA}"/>
              </a:ext>
            </a:extLst>
          </p:cNvPr>
          <p:cNvSpPr/>
          <p:nvPr/>
        </p:nvSpPr>
        <p:spPr>
          <a:xfrm>
            <a:off x="303451" y="4569138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Virtú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=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Energia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F38E888-95AC-4912-B02D-31C72203B596}"/>
              </a:ext>
            </a:extLst>
          </p:cNvPr>
          <p:cNvSpPr/>
          <p:nvPr/>
        </p:nvSpPr>
        <p:spPr>
          <a:xfrm>
            <a:off x="303451" y="5649244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Fortuna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=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Sorte</a:t>
            </a:r>
          </a:p>
        </p:txBody>
      </p:sp>
      <p:sp>
        <p:nvSpPr>
          <p:cNvPr id="26" name="Rolagem: Horizontal 25">
            <a:extLst>
              <a:ext uri="{FF2B5EF4-FFF2-40B4-BE49-F238E27FC236}">
                <a16:creationId xmlns:a16="http://schemas.microsoft.com/office/drawing/2014/main" id="{4BFC4CD1-5FAD-422D-891C-8042364B03C6}"/>
              </a:ext>
            </a:extLst>
          </p:cNvPr>
          <p:cNvSpPr/>
          <p:nvPr/>
        </p:nvSpPr>
        <p:spPr>
          <a:xfrm>
            <a:off x="7262247" y="2564904"/>
            <a:ext cx="4579163" cy="1830714"/>
          </a:xfrm>
          <a:prstGeom prst="horizontalScroll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Creio que seriam desejáveis ambas as coisas, mas, como é difícil reuni-las, é mais seguro ser temido do que amado.</a:t>
            </a:r>
          </a:p>
        </p:txBody>
      </p:sp>
      <p:sp>
        <p:nvSpPr>
          <p:cNvPr id="28" name="Fluxograma: Processo Alternativo 27">
            <a:extLst>
              <a:ext uri="{FF2B5EF4-FFF2-40B4-BE49-F238E27FC236}">
                <a16:creationId xmlns:a16="http://schemas.microsoft.com/office/drawing/2014/main" id="{AE83A1EE-9755-486D-8254-E9509616E110}"/>
              </a:ext>
            </a:extLst>
          </p:cNvPr>
          <p:cNvSpPr/>
          <p:nvPr/>
        </p:nvSpPr>
        <p:spPr>
          <a:xfrm>
            <a:off x="7613197" y="4293096"/>
            <a:ext cx="4228213" cy="1261233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Quando fizer o bem, faça-o aos poucos. Quando for praticar o mal, é fazê-lo de uma vez só.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F2EE7F6C-9355-46B4-A3CA-F4D0B8B51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85" y="1279170"/>
            <a:ext cx="2456874" cy="1402315"/>
          </a:xfrm>
          <a:prstGeom prst="rect">
            <a:avLst/>
          </a:prstGeom>
        </p:spPr>
      </p:pic>
      <p:pic>
        <p:nvPicPr>
          <p:cNvPr id="1028" name="Picture 4" descr="O Príncipe - Maquiavel - Resumo e Análise - Um Filósofo na Web">
            <a:extLst>
              <a:ext uri="{FF2B5EF4-FFF2-40B4-BE49-F238E27FC236}">
                <a16:creationId xmlns:a16="http://schemas.microsoft.com/office/drawing/2014/main" id="{10335689-71C2-4DD7-AF7C-7AE8EF34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06" y="410775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4D07DB61-CD71-49CC-8FF0-BCE0E8346EC2}"/>
              </a:ext>
            </a:extLst>
          </p:cNvPr>
          <p:cNvSpPr/>
          <p:nvPr/>
        </p:nvSpPr>
        <p:spPr>
          <a:xfrm rot="18947126">
            <a:off x="7278289" y="1854214"/>
            <a:ext cx="484632" cy="94653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0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20" grpId="0" animBg="1"/>
      <p:bldP spid="15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Michel de Montaigne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413946" y="1036125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4482057">
            <a:off x="4201591" y="2058576"/>
            <a:ext cx="484632" cy="8351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7915879">
            <a:off x="6514825" y="3636013"/>
            <a:ext cx="484632" cy="84453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124744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noProof="0" dirty="0">
                <a:solidFill>
                  <a:srgbClr val="00B050"/>
                </a:solidFill>
                <a:latin typeface="Corbel"/>
              </a:rPr>
              <a:t>Michel de Montaigne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b="1" noProof="0" dirty="0">
                <a:solidFill>
                  <a:schemeClr val="tx1"/>
                </a:solidFill>
              </a:rPr>
              <a:t>1533 - 1592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09118C-22C5-45D8-954C-292ADB2C74A5}"/>
              </a:ext>
            </a:extLst>
          </p:cNvPr>
          <p:cNvSpPr/>
          <p:nvPr/>
        </p:nvSpPr>
        <p:spPr>
          <a:xfrm>
            <a:off x="295805" y="2247270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“Filosofar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é aprender a morrer”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B94C8E-E4F8-499A-9DC5-631C190C1035}"/>
              </a:ext>
            </a:extLst>
          </p:cNvPr>
          <p:cNvSpPr/>
          <p:nvPr/>
        </p:nvSpPr>
        <p:spPr>
          <a:xfrm>
            <a:off x="295805" y="3327376"/>
            <a:ext cx="3511947" cy="124176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Compreensão cultural;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>
              <a:solidFill>
                <a:prstClr val="white"/>
              </a:solidFill>
              <a:latin typeface="Corbe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Quem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é o selvagem?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0A0E9A00-E8DC-463A-B317-5E8BFF3940C0}"/>
              </a:ext>
            </a:extLst>
          </p:cNvPr>
          <p:cNvSpPr/>
          <p:nvPr/>
        </p:nvSpPr>
        <p:spPr>
          <a:xfrm rot="2397655">
            <a:off x="4479317" y="3658393"/>
            <a:ext cx="484632" cy="120456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olagem: Horizontal 25">
            <a:extLst>
              <a:ext uri="{FF2B5EF4-FFF2-40B4-BE49-F238E27FC236}">
                <a16:creationId xmlns:a16="http://schemas.microsoft.com/office/drawing/2014/main" id="{4BFC4CD1-5FAD-422D-891C-8042364B03C6}"/>
              </a:ext>
            </a:extLst>
          </p:cNvPr>
          <p:cNvSpPr/>
          <p:nvPr/>
        </p:nvSpPr>
        <p:spPr>
          <a:xfrm>
            <a:off x="7312146" y="1214474"/>
            <a:ext cx="4579163" cy="5328482"/>
          </a:xfrm>
          <a:prstGeom prst="horizontalScroll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O livre pensar: Escrita descompromissada;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Uma filosofia “sem amarras”;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O que eu sei? </a:t>
            </a:r>
          </a:p>
          <a:p>
            <a:pPr lvl="2"/>
            <a:r>
              <a:rPr lang="pt-BR" sz="20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Conhecimento não lapidado;</a:t>
            </a:r>
          </a:p>
          <a:p>
            <a:pPr lvl="2"/>
            <a:r>
              <a:rPr lang="pt-BR" sz="20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Contraditório;</a:t>
            </a:r>
          </a:p>
          <a:p>
            <a:pPr lvl="2"/>
            <a:r>
              <a:rPr lang="pt-BR" sz="20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Aberta a todos  Até crianças;</a:t>
            </a:r>
          </a:p>
          <a:p>
            <a:pPr lvl="2"/>
            <a:r>
              <a:rPr lang="pt-BR" sz="20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Divertida;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Michel de Montaigne – Wikipédia, a enciclopédia livre">
            <a:extLst>
              <a:ext uri="{FF2B5EF4-FFF2-40B4-BE49-F238E27FC236}">
                <a16:creationId xmlns:a16="http://schemas.microsoft.com/office/drawing/2014/main" id="{0C60E8CC-872E-47FD-B609-55315C45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92" y="1329891"/>
            <a:ext cx="1722513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307BD4B-A319-429D-A1A8-DDD1F421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85" y="4787647"/>
            <a:ext cx="2285459" cy="189121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3D95086-6B27-46F9-87A6-AA0DE5AE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893" y="4787647"/>
            <a:ext cx="1528756" cy="1891217"/>
          </a:xfrm>
          <a:prstGeom prst="rect">
            <a:avLst/>
          </a:prstGeom>
        </p:spPr>
      </p:pic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915F138E-C285-492F-B40B-E7012F2FD7DF}"/>
              </a:ext>
            </a:extLst>
          </p:cNvPr>
          <p:cNvSpPr/>
          <p:nvPr/>
        </p:nvSpPr>
        <p:spPr>
          <a:xfrm rot="3585407">
            <a:off x="4260042" y="2883937"/>
            <a:ext cx="484632" cy="107005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24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15" grpId="0" animBg="1"/>
      <p:bldP spid="17" grpId="0" animBg="1"/>
      <p:bldP spid="23" grpId="0" animBg="1"/>
      <p:bldP spid="26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Francis Bacon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413946" y="1036125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4482057">
            <a:off x="4201591" y="2058576"/>
            <a:ext cx="484632" cy="8351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7915879">
            <a:off x="6764532" y="3465551"/>
            <a:ext cx="484632" cy="49291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124744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noProof="0" dirty="0">
                <a:solidFill>
                  <a:srgbClr val="00B050"/>
                </a:solidFill>
                <a:latin typeface="Corbel"/>
              </a:rPr>
              <a:t>Francis Bacon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b="1" noProof="0" dirty="0">
                <a:solidFill>
                  <a:schemeClr val="tx1"/>
                </a:solidFill>
              </a:rPr>
              <a:t>1561 - 1626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09118C-22C5-45D8-954C-292ADB2C74A5}"/>
              </a:ext>
            </a:extLst>
          </p:cNvPr>
          <p:cNvSpPr/>
          <p:nvPr/>
        </p:nvSpPr>
        <p:spPr>
          <a:xfrm>
            <a:off x="295805" y="2247270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“Conhecer é poder”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B94C8E-E4F8-499A-9DC5-631C190C1035}"/>
              </a:ext>
            </a:extLst>
          </p:cNvPr>
          <p:cNvSpPr/>
          <p:nvPr/>
        </p:nvSpPr>
        <p:spPr>
          <a:xfrm>
            <a:off x="295805" y="3327376"/>
            <a:ext cx="3511947" cy="95762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Poder sobre a natureza</a:t>
            </a: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0A0E9A00-E8DC-463A-B317-5E8BFF3940C0}"/>
              </a:ext>
            </a:extLst>
          </p:cNvPr>
          <p:cNvSpPr/>
          <p:nvPr/>
        </p:nvSpPr>
        <p:spPr>
          <a:xfrm rot="2397655">
            <a:off x="4379032" y="3397679"/>
            <a:ext cx="484632" cy="155407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olagem: Horizontal 25">
            <a:extLst>
              <a:ext uri="{FF2B5EF4-FFF2-40B4-BE49-F238E27FC236}">
                <a16:creationId xmlns:a16="http://schemas.microsoft.com/office/drawing/2014/main" id="{4BFC4CD1-5FAD-422D-891C-8042364B03C6}"/>
              </a:ext>
            </a:extLst>
          </p:cNvPr>
          <p:cNvSpPr/>
          <p:nvPr/>
        </p:nvSpPr>
        <p:spPr>
          <a:xfrm>
            <a:off x="7312146" y="548680"/>
            <a:ext cx="4758930" cy="5967478"/>
          </a:xfrm>
          <a:prstGeom prst="horizontalScroll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Limpar a mente </a:t>
            </a:r>
            <a:r>
              <a:rPr lang="pt-BR" dirty="0">
                <a:solidFill>
                  <a:srgbClr val="00B0F0"/>
                </a:solidFill>
              </a:rPr>
              <a:t>(libertar-se) </a:t>
            </a:r>
            <a:r>
              <a:rPr lang="pt-BR" dirty="0"/>
              <a:t>de vícios e ideias falsas </a:t>
            </a:r>
            <a:r>
              <a:rPr lang="pt-BR" dirty="0">
                <a:solidFill>
                  <a:srgbClr val="00B0F0"/>
                </a:solidFill>
              </a:rPr>
              <a:t>(ídolos);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rgbClr val="00B050"/>
                </a:solidFill>
              </a:rPr>
              <a:t>Ídolos da Tribo: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Natureza das coisas misturada com a natureza humana;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rgbClr val="00B050"/>
                </a:solidFill>
              </a:rPr>
              <a:t>Ídolos da Caverna: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Pessoalidade, subjetividade... Sobre o intelecto;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rgbClr val="00B050"/>
                </a:solidFill>
              </a:rPr>
              <a:t>Ídolos do Foro </a:t>
            </a:r>
            <a:r>
              <a:rPr lang="pt-BR" dirty="0">
                <a:solidFill>
                  <a:srgbClr val="FFC000"/>
                </a:solidFill>
              </a:rPr>
              <a:t>(Fórum ou Mercado):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Linguagem ... Distorcer a realidade;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rgbClr val="00B050"/>
                </a:solidFill>
              </a:rPr>
              <a:t>Ídolos do Teatro: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Metafísica;</a:t>
            </a: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915F138E-C285-492F-B40B-E7012F2FD7DF}"/>
              </a:ext>
            </a:extLst>
          </p:cNvPr>
          <p:cNvSpPr/>
          <p:nvPr/>
        </p:nvSpPr>
        <p:spPr>
          <a:xfrm rot="3585407">
            <a:off x="4260042" y="2883937"/>
            <a:ext cx="484632" cy="107005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26" name="Picture 2" descr="Francis Bacon – Wikipédia, a enciclopédia livre">
            <a:extLst>
              <a:ext uri="{FF2B5EF4-FFF2-40B4-BE49-F238E27FC236}">
                <a16:creationId xmlns:a16="http://schemas.microsoft.com/office/drawing/2014/main" id="{4A492F48-6FD4-4748-9624-6A857F4D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32" y="1304056"/>
            <a:ext cx="1530229" cy="1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C48B5C8-A9F0-4312-84B9-7E00114FFD20}"/>
              </a:ext>
            </a:extLst>
          </p:cNvPr>
          <p:cNvSpPr/>
          <p:nvPr/>
        </p:nvSpPr>
        <p:spPr>
          <a:xfrm>
            <a:off x="295804" y="4471397"/>
            <a:ext cx="3511947" cy="95762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Natureza, útil para nós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22AA6B2-F94C-48CD-89C0-44A08065F979}"/>
              </a:ext>
            </a:extLst>
          </p:cNvPr>
          <p:cNvSpPr/>
          <p:nvPr/>
        </p:nvSpPr>
        <p:spPr>
          <a:xfrm>
            <a:off x="295803" y="5683233"/>
            <a:ext cx="3511947" cy="95762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Objetificação da natureza</a:t>
            </a:r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9D82921C-5EC8-4282-9E03-FC67D22D6663}"/>
              </a:ext>
            </a:extLst>
          </p:cNvPr>
          <p:cNvSpPr/>
          <p:nvPr/>
        </p:nvSpPr>
        <p:spPr>
          <a:xfrm rot="1995705">
            <a:off x="4599164" y="3775182"/>
            <a:ext cx="484632" cy="223903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5F37E9C-5151-4B12-A8C7-734968DCF859}"/>
              </a:ext>
            </a:extLst>
          </p:cNvPr>
          <p:cNvSpPr/>
          <p:nvPr/>
        </p:nvSpPr>
        <p:spPr>
          <a:xfrm>
            <a:off x="8254652" y="6021289"/>
            <a:ext cx="3511947" cy="71089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Método empírico indutivo</a:t>
            </a:r>
          </a:p>
        </p:txBody>
      </p:sp>
      <p:sp>
        <p:nvSpPr>
          <p:cNvPr id="3" name="Seta: Dobrada para Cima 2">
            <a:extLst>
              <a:ext uri="{FF2B5EF4-FFF2-40B4-BE49-F238E27FC236}">
                <a16:creationId xmlns:a16="http://schemas.microsoft.com/office/drawing/2014/main" id="{6A407C53-18EF-469D-A8BE-D1141E5C87F3}"/>
              </a:ext>
            </a:extLst>
          </p:cNvPr>
          <p:cNvSpPr/>
          <p:nvPr/>
        </p:nvSpPr>
        <p:spPr>
          <a:xfrm rot="5400000">
            <a:off x="5096205" y="4791471"/>
            <a:ext cx="3199766" cy="681662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041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15" grpId="0" animBg="1"/>
      <p:bldP spid="17" grpId="0" animBg="1"/>
      <p:bldP spid="23" grpId="0" animBg="1"/>
      <p:bldP spid="26" grpId="0" animBg="1"/>
      <p:bldP spid="31" grpId="0" animBg="1"/>
      <p:bldP spid="20" grpId="0" animBg="1"/>
      <p:bldP spid="24" grpId="0" animBg="1"/>
      <p:bldP spid="25" grpId="0" animBg="1"/>
      <p:bldP spid="28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René Descartes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413946" y="1114237"/>
            <a:ext cx="484632" cy="10817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F3D14A8-B4C9-4806-827E-93C5BE05376C}"/>
              </a:ext>
            </a:extLst>
          </p:cNvPr>
          <p:cNvSpPr/>
          <p:nvPr/>
        </p:nvSpPr>
        <p:spPr>
          <a:xfrm rot="5400000">
            <a:off x="4201591" y="2058576"/>
            <a:ext cx="484632" cy="8351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CFBADB3-FCE0-47C6-A902-554B1132856D}"/>
              </a:ext>
            </a:extLst>
          </p:cNvPr>
          <p:cNvSpPr/>
          <p:nvPr/>
        </p:nvSpPr>
        <p:spPr>
          <a:xfrm rot="16200000">
            <a:off x="6818633" y="2376854"/>
            <a:ext cx="484632" cy="49291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052736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rbel"/>
              </a:rPr>
              <a:t>René Descartes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b="1" noProof="0" dirty="0">
                <a:solidFill>
                  <a:schemeClr val="tx1"/>
                </a:solidFill>
              </a:rPr>
              <a:t>1596 - 1650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09118C-22C5-45D8-954C-292ADB2C74A5}"/>
              </a:ext>
            </a:extLst>
          </p:cNvPr>
          <p:cNvSpPr/>
          <p:nvPr/>
        </p:nvSpPr>
        <p:spPr>
          <a:xfrm>
            <a:off x="295805" y="2093104"/>
            <a:ext cx="3511947" cy="68782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Busca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da verdade indubitável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B94C8E-E4F8-499A-9DC5-631C190C1035}"/>
              </a:ext>
            </a:extLst>
          </p:cNvPr>
          <p:cNvSpPr/>
          <p:nvPr/>
        </p:nvSpPr>
        <p:spPr>
          <a:xfrm>
            <a:off x="295803" y="2924944"/>
            <a:ext cx="3511947" cy="687825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Dúvida hiperbólica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(metódica)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0A0E9A00-E8DC-463A-B317-5E8BFF3940C0}"/>
              </a:ext>
            </a:extLst>
          </p:cNvPr>
          <p:cNvSpPr/>
          <p:nvPr/>
        </p:nvSpPr>
        <p:spPr>
          <a:xfrm rot="3703897">
            <a:off x="4190980" y="3215545"/>
            <a:ext cx="484632" cy="113289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olagem: Horizontal 25">
            <a:extLst>
              <a:ext uri="{FF2B5EF4-FFF2-40B4-BE49-F238E27FC236}">
                <a16:creationId xmlns:a16="http://schemas.microsoft.com/office/drawing/2014/main" id="{4BFC4CD1-5FAD-422D-891C-8042364B03C6}"/>
              </a:ext>
            </a:extLst>
          </p:cNvPr>
          <p:cNvSpPr/>
          <p:nvPr/>
        </p:nvSpPr>
        <p:spPr>
          <a:xfrm>
            <a:off x="7390556" y="620688"/>
            <a:ext cx="4649190" cy="4784784"/>
          </a:xfrm>
          <a:prstGeom prst="horizontalScroll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</a:rPr>
              <a:t>Método cartesiano: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1° - Evidência: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Aceitar o que não pode ser colocado em dúvida;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2° - Divisão: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Dividir para estudar individualmente;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3° - Ordem: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Iniciar do mais simples ao mais complexo;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4° - Enumeração: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/>
              <a:t>Revisar todo o processo;</a:t>
            </a: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915F138E-C285-492F-B40B-E7012F2FD7DF}"/>
              </a:ext>
            </a:extLst>
          </p:cNvPr>
          <p:cNvSpPr/>
          <p:nvPr/>
        </p:nvSpPr>
        <p:spPr>
          <a:xfrm rot="5400000">
            <a:off x="4133415" y="2828308"/>
            <a:ext cx="484632" cy="77152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C48B5C8-A9F0-4312-84B9-7E00114FFD20}"/>
              </a:ext>
            </a:extLst>
          </p:cNvPr>
          <p:cNvSpPr/>
          <p:nvPr/>
        </p:nvSpPr>
        <p:spPr>
          <a:xfrm>
            <a:off x="295803" y="3749287"/>
            <a:ext cx="3511947" cy="687825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prstClr val="white"/>
                </a:solidFill>
                <a:latin typeface="Corbel"/>
              </a:rPr>
              <a:t>Não da para duvidar da dúvida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22AA6B2-F94C-48CD-89C0-44A08065F979}"/>
              </a:ext>
            </a:extLst>
          </p:cNvPr>
          <p:cNvSpPr/>
          <p:nvPr/>
        </p:nvSpPr>
        <p:spPr>
          <a:xfrm>
            <a:off x="300842" y="4541376"/>
            <a:ext cx="3511947" cy="68782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É preciso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pensar para duvidar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9D82921C-5EC8-4282-9E03-FC67D22D6663}"/>
              </a:ext>
            </a:extLst>
          </p:cNvPr>
          <p:cNvSpPr/>
          <p:nvPr/>
        </p:nvSpPr>
        <p:spPr>
          <a:xfrm rot="2803574">
            <a:off x="4354316" y="3270979"/>
            <a:ext cx="484632" cy="194122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5F37E9C-5151-4B12-A8C7-734968DCF859}"/>
              </a:ext>
            </a:extLst>
          </p:cNvPr>
          <p:cNvSpPr/>
          <p:nvPr/>
        </p:nvSpPr>
        <p:spPr>
          <a:xfrm>
            <a:off x="8038628" y="4966481"/>
            <a:ext cx="4001118" cy="174271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>
                <a:solidFill>
                  <a:srgbClr val="FFC000"/>
                </a:solidFill>
              </a:rPr>
              <a:t>Epistemologia</a:t>
            </a:r>
            <a:r>
              <a:rPr lang="pt-BR" dirty="0"/>
              <a:t> </a:t>
            </a:r>
            <a:r>
              <a:rPr lang="pt-BR" b="1" dirty="0">
                <a:solidFill>
                  <a:srgbClr val="00B050"/>
                </a:solidFill>
              </a:rPr>
              <a:t>(RACIONALISMO):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pt-BR" dirty="0"/>
              <a:t>Princípio do inatismo;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pt-BR" dirty="0"/>
              <a:t>Ideias nascidas com a razão;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pt-BR" dirty="0"/>
              <a:t>Conhecimento inabalável;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pt-BR" dirty="0"/>
              <a:t>Os sentidos nos enganam;</a:t>
            </a:r>
          </a:p>
        </p:txBody>
      </p:sp>
      <p:sp>
        <p:nvSpPr>
          <p:cNvPr id="3" name="Seta: Dobrada para Cima 2">
            <a:extLst>
              <a:ext uri="{FF2B5EF4-FFF2-40B4-BE49-F238E27FC236}">
                <a16:creationId xmlns:a16="http://schemas.microsoft.com/office/drawing/2014/main" id="{6A407C53-18EF-469D-A8BE-D1141E5C87F3}"/>
              </a:ext>
            </a:extLst>
          </p:cNvPr>
          <p:cNvSpPr/>
          <p:nvPr/>
        </p:nvSpPr>
        <p:spPr>
          <a:xfrm rot="5400000">
            <a:off x="5853212" y="4158546"/>
            <a:ext cx="2662338" cy="1203246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6" name="Picture 8" descr="Filosofando sobre verdades predeterminadas | Blog do Mauricio Baccarin">
            <a:extLst>
              <a:ext uri="{FF2B5EF4-FFF2-40B4-BE49-F238E27FC236}">
                <a16:creationId xmlns:a16="http://schemas.microsoft.com/office/drawing/2014/main" id="{4FDAC634-5F4C-4EE3-9D94-363CFAFB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303607"/>
            <a:ext cx="2038769" cy="18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EE1BD27B-B5BB-4104-A494-E1A3DF95A014}"/>
              </a:ext>
            </a:extLst>
          </p:cNvPr>
          <p:cNvSpPr/>
          <p:nvPr/>
        </p:nvSpPr>
        <p:spPr>
          <a:xfrm>
            <a:off x="290289" y="5333464"/>
            <a:ext cx="3519425" cy="68782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É preciso existir para pensar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A885330-FEAB-469F-85E6-C6D656B7AC18}"/>
              </a:ext>
            </a:extLst>
          </p:cNvPr>
          <p:cNvSpPr/>
          <p:nvPr/>
        </p:nvSpPr>
        <p:spPr>
          <a:xfrm>
            <a:off x="302951" y="6112131"/>
            <a:ext cx="3511947" cy="68782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“Penso,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logo existo”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5BDC89E0-DAD8-4875-8AEB-B21B8A668E9B}"/>
              </a:ext>
            </a:extLst>
          </p:cNvPr>
          <p:cNvSpPr/>
          <p:nvPr/>
        </p:nvSpPr>
        <p:spPr>
          <a:xfrm rot="2474139">
            <a:off x="4466670" y="3640894"/>
            <a:ext cx="484632" cy="235195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7EBB2A57-768F-4757-8738-A347478A0814}"/>
              </a:ext>
            </a:extLst>
          </p:cNvPr>
          <p:cNvSpPr/>
          <p:nvPr/>
        </p:nvSpPr>
        <p:spPr>
          <a:xfrm rot="2179016">
            <a:off x="4487324" y="4161285"/>
            <a:ext cx="484632" cy="2663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17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6" grpId="0" animBg="1"/>
      <p:bldP spid="19" grpId="0" animBg="1"/>
      <p:bldP spid="15" grpId="0" animBg="1"/>
      <p:bldP spid="17" grpId="0" animBg="1"/>
      <p:bldP spid="23" grpId="0" animBg="1"/>
      <p:bldP spid="26" grpId="0" animBg="1"/>
      <p:bldP spid="31" grpId="0" animBg="1"/>
      <p:bldP spid="20" grpId="0" animBg="1"/>
      <p:bldP spid="24" grpId="0" animBg="1"/>
      <p:bldP spid="25" grpId="0" animBg="1"/>
      <p:bldP spid="28" grpId="0" animBg="1"/>
      <p:bldP spid="3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Baruch Espinosa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A711E8BA-E55D-4433-AC0E-2A84450C0D0B}"/>
              </a:ext>
            </a:extLst>
          </p:cNvPr>
          <p:cNvSpPr/>
          <p:nvPr/>
        </p:nvSpPr>
        <p:spPr>
          <a:xfrm rot="5400000">
            <a:off x="4528404" y="938785"/>
            <a:ext cx="484632" cy="128096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CBEC9A-F0F7-463F-8E8E-1540B352F625}"/>
              </a:ext>
            </a:extLst>
          </p:cNvPr>
          <p:cNvSpPr/>
          <p:nvPr/>
        </p:nvSpPr>
        <p:spPr>
          <a:xfrm>
            <a:off x="297767" y="1052736"/>
            <a:ext cx="3511947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Baruch de Espinosa</a:t>
            </a:r>
            <a:r>
              <a:rPr lang="pt-BR" sz="2800" dirty="0"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>
                <a:latin typeface="Comic Sans MS" panose="030F0702030302020204" pitchFamily="66" charset="0"/>
              </a:rPr>
              <a:t>1632</a:t>
            </a:r>
            <a:r>
              <a:rPr lang="pt-BR" sz="2800" b="1" noProof="0" dirty="0">
                <a:solidFill>
                  <a:schemeClr val="tx1"/>
                </a:solidFill>
              </a:rPr>
              <a:t> - </a:t>
            </a:r>
            <a:r>
              <a:rPr lang="pt-BR" sz="2800" dirty="0">
                <a:latin typeface="Comic Sans MS" panose="030F0702030302020204" pitchFamily="66" charset="0"/>
              </a:rPr>
              <a:t>1677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olagem: Horizontal 25">
            <a:extLst>
              <a:ext uri="{FF2B5EF4-FFF2-40B4-BE49-F238E27FC236}">
                <a16:creationId xmlns:a16="http://schemas.microsoft.com/office/drawing/2014/main" id="{4BFC4CD1-5FAD-422D-891C-8042364B03C6}"/>
              </a:ext>
            </a:extLst>
          </p:cNvPr>
          <p:cNvSpPr/>
          <p:nvPr/>
        </p:nvSpPr>
        <p:spPr>
          <a:xfrm>
            <a:off x="7154127" y="548680"/>
            <a:ext cx="4885619" cy="6191720"/>
          </a:xfrm>
          <a:prstGeom prst="horizontalScroll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50"/>
                </a:solidFill>
              </a:rPr>
              <a:t>Alegria: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FFC000"/>
                </a:solidFill>
              </a:rPr>
              <a:t>“Passagem para um estado de maior potência do próprio ser”;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50"/>
                </a:solidFill>
              </a:rPr>
              <a:t>Vida: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Balanço de POTÊNCIA;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srgbClr val="FFC000"/>
                </a:solidFill>
                <a:sym typeface="Wingdings" panose="05000000000000000000" pitchFamily="2" charset="2"/>
              </a:rPr>
              <a:t>Ganho</a:t>
            </a: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srgbClr val="FF0000"/>
                </a:solidFill>
                <a:sym typeface="Wingdings" panose="05000000000000000000" pitchFamily="2" charset="2"/>
              </a:rPr>
              <a:t>x</a:t>
            </a: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srgbClr val="7030A0"/>
                </a:solidFill>
                <a:sym typeface="Wingdings" panose="05000000000000000000" pitchFamily="2" charset="2"/>
              </a:rPr>
              <a:t>Perda.</a:t>
            </a:r>
          </a:p>
          <a:p>
            <a:pPr lvl="1"/>
            <a:r>
              <a:rPr lang="pt-BR" sz="2000" dirty="0">
                <a:sym typeface="Wingdings" panose="05000000000000000000" pitchFamily="2" charset="2"/>
              </a:rPr>
              <a:t>       </a:t>
            </a:r>
          </a:p>
          <a:p>
            <a:pPr lvl="1"/>
            <a:r>
              <a:rPr lang="pt-BR" sz="2000" dirty="0">
                <a:sym typeface="Wingdings" panose="05000000000000000000" pitchFamily="2" charset="2"/>
              </a:rPr>
              <a:t>        </a:t>
            </a:r>
            <a:r>
              <a:rPr lang="pt-BR" sz="2000" dirty="0">
                <a:solidFill>
                  <a:srgbClr val="FFC000"/>
                </a:solidFill>
                <a:sym typeface="Wingdings" panose="05000000000000000000" pitchFamily="2" charset="2"/>
              </a:rPr>
              <a:t>Vida</a:t>
            </a:r>
            <a:r>
              <a:rPr lang="pt-BR" sz="2000" dirty="0">
                <a:sym typeface="Wingdings" panose="05000000000000000000" pitchFamily="2" charset="2"/>
              </a:rPr>
              <a:t>               </a:t>
            </a:r>
            <a:r>
              <a:rPr lang="pt-BR" sz="2000" dirty="0">
                <a:solidFill>
                  <a:srgbClr val="7030A0"/>
                </a:solidFill>
                <a:sym typeface="Wingdings" panose="05000000000000000000" pitchFamily="2" charset="2"/>
              </a:rPr>
              <a:t>Morte.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Porque do Próprio ser?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Particular;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Se encantar e encantar seu próprio ser;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Ética</a:t>
            </a: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srgbClr val="FFC000"/>
                </a:solidFill>
                <a:sym typeface="Wingdings" panose="05000000000000000000" pitchFamily="2" charset="2"/>
              </a:rPr>
              <a:t>Virtuosidade: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Esforço da preservação do ser.</a:t>
            </a:r>
          </a:p>
          <a:p>
            <a:pPr algn="just"/>
            <a:endParaRPr lang="pt-BR" dirty="0"/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915F138E-C285-492F-B40B-E7012F2FD7DF}"/>
              </a:ext>
            </a:extLst>
          </p:cNvPr>
          <p:cNvSpPr/>
          <p:nvPr/>
        </p:nvSpPr>
        <p:spPr>
          <a:xfrm rot="2756188">
            <a:off x="5316814" y="3542460"/>
            <a:ext cx="484632" cy="77152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Seta: Dobrada para Cima 2">
            <a:extLst>
              <a:ext uri="{FF2B5EF4-FFF2-40B4-BE49-F238E27FC236}">
                <a16:creationId xmlns:a16="http://schemas.microsoft.com/office/drawing/2014/main" id="{6A407C53-18EF-469D-A8BE-D1141E5C87F3}"/>
              </a:ext>
            </a:extLst>
          </p:cNvPr>
          <p:cNvSpPr/>
          <p:nvPr/>
        </p:nvSpPr>
        <p:spPr>
          <a:xfrm rot="5400000">
            <a:off x="6039969" y="3806605"/>
            <a:ext cx="1334771" cy="790339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 descr="Judaism in Modern Philosophy – Spinoza, Hermann Cohen, and the ...">
            <a:extLst>
              <a:ext uri="{FF2B5EF4-FFF2-40B4-BE49-F238E27FC236}">
                <a16:creationId xmlns:a16="http://schemas.microsoft.com/office/drawing/2014/main" id="{B95F0C22-4D29-49B2-9C1D-A70FA963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13" y="1206668"/>
            <a:ext cx="1903405" cy="22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lagem: Horizontal 33">
            <a:extLst>
              <a:ext uri="{FF2B5EF4-FFF2-40B4-BE49-F238E27FC236}">
                <a16:creationId xmlns:a16="http://schemas.microsoft.com/office/drawing/2014/main" id="{DD724D5D-D9FB-4272-A6E4-E07CABEC1C58}"/>
              </a:ext>
            </a:extLst>
          </p:cNvPr>
          <p:cNvSpPr/>
          <p:nvPr/>
        </p:nvSpPr>
        <p:spPr>
          <a:xfrm>
            <a:off x="214522" y="1955616"/>
            <a:ext cx="4892182" cy="4784784"/>
          </a:xfrm>
          <a:prstGeom prst="horizontalScroll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Comic Sans MS" panose="030F0702030302020204" pitchFamily="66" charset="0"/>
              </a:rPr>
              <a:t>O Deus de Espinosa: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Imanente </a:t>
            </a:r>
            <a:r>
              <a:rPr lang="pt-BR" dirty="0">
                <a:solidFill>
                  <a:srgbClr val="00B050"/>
                </a:solidFill>
                <a:latin typeface="Comic Sans MS" panose="030F0702030302020204" pitchFamily="66" charset="0"/>
              </a:rPr>
              <a:t>(Natureza)</a:t>
            </a: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latin typeface="Comic Sans MS" panose="030F0702030302020204" pitchFamily="66" charset="0"/>
              </a:rPr>
              <a:t>Monista – Panteísta;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Substância única;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F0"/>
                </a:solidFill>
                <a:latin typeface="Comic Sans MS" panose="030F0702030302020204" pitchFamily="66" charset="0"/>
              </a:rPr>
              <a:t>Causa imanente;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Deus</a:t>
            </a:r>
            <a:r>
              <a:rPr lang="pt-BR" dirty="0">
                <a:solidFill>
                  <a:srgbClr val="00B0F0"/>
                </a:solidFill>
                <a:latin typeface="Comic Sans MS" panose="030F0702030302020204" pitchFamily="66" charset="0"/>
              </a:rPr>
              <a:t> = </a:t>
            </a:r>
            <a:r>
              <a:rPr lang="pt-BR" dirty="0">
                <a:solidFill>
                  <a:srgbClr val="00B050"/>
                </a:solidFill>
                <a:latin typeface="Comic Sans MS" panose="030F0702030302020204" pitchFamily="66" charset="0"/>
              </a:rPr>
              <a:t>Natureza;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B050"/>
                </a:solidFill>
                <a:latin typeface="Comic Sans MS" panose="030F0702030302020204" pitchFamily="66" charset="0"/>
              </a:rPr>
              <a:t>Link: </a:t>
            </a:r>
            <a:r>
              <a:rPr lang="pt-BR" dirty="0">
                <a:hlinkClick r:id="rId4"/>
              </a:rPr>
              <a:t>https://www.youtube.com/watch?v=RDm_omL-moY</a:t>
            </a:r>
            <a:endParaRPr lang="pt-BR" dirty="0">
              <a:solidFill>
                <a:srgbClr val="00B050"/>
              </a:solidFill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45B3F1C0-93F4-49E3-A541-1D857BC9198F}"/>
              </a:ext>
            </a:extLst>
          </p:cNvPr>
          <p:cNvCxnSpPr>
            <a:cxnSpLocks/>
          </p:cNvCxnSpPr>
          <p:nvPr/>
        </p:nvCxnSpPr>
        <p:spPr>
          <a:xfrm>
            <a:off x="8974732" y="3211018"/>
            <a:ext cx="0" cy="323371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E734AFA-E18E-46F9-BB76-6CF44504189D}"/>
              </a:ext>
            </a:extLst>
          </p:cNvPr>
          <p:cNvCxnSpPr>
            <a:cxnSpLocks/>
          </p:cNvCxnSpPr>
          <p:nvPr/>
        </p:nvCxnSpPr>
        <p:spPr>
          <a:xfrm>
            <a:off x="9910837" y="3211018"/>
            <a:ext cx="288031" cy="323371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349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26" grpId="0" animBg="1"/>
      <p:bldP spid="31" grpId="0" animBg="1"/>
      <p:bldP spid="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Contratualismo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eta: Dobrada para Cima 2">
            <a:extLst>
              <a:ext uri="{FF2B5EF4-FFF2-40B4-BE49-F238E27FC236}">
                <a16:creationId xmlns:a16="http://schemas.microsoft.com/office/drawing/2014/main" id="{6A407C53-18EF-469D-A8BE-D1141E5C87F3}"/>
              </a:ext>
            </a:extLst>
          </p:cNvPr>
          <p:cNvSpPr/>
          <p:nvPr/>
        </p:nvSpPr>
        <p:spPr>
          <a:xfrm rot="10800000">
            <a:off x="1773932" y="1558540"/>
            <a:ext cx="1334771" cy="790339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Conteúdo 3" descr="contrato social 2.1.jpg">
            <a:extLst>
              <a:ext uri="{FF2B5EF4-FFF2-40B4-BE49-F238E27FC236}">
                <a16:creationId xmlns:a16="http://schemas.microsoft.com/office/drawing/2014/main" id="{13E03A73-F293-4189-9987-506E1EE3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61" y="1340768"/>
            <a:ext cx="5230747" cy="1056959"/>
          </a:xfrm>
          <a:prstGeom prst="rect">
            <a:avLst/>
          </a:prstGeom>
        </p:spPr>
      </p:pic>
      <p:sp>
        <p:nvSpPr>
          <p:cNvPr id="14" name="Espaço Reservado para Conteúdo 3">
            <a:extLst>
              <a:ext uri="{FF2B5EF4-FFF2-40B4-BE49-F238E27FC236}">
                <a16:creationId xmlns:a16="http://schemas.microsoft.com/office/drawing/2014/main" id="{C474BE27-7649-460C-87BE-E6FAD200E84A}"/>
              </a:ext>
            </a:extLst>
          </p:cNvPr>
          <p:cNvSpPr txBox="1">
            <a:spLocks/>
          </p:cNvSpPr>
          <p:nvPr/>
        </p:nvSpPr>
        <p:spPr>
          <a:xfrm>
            <a:off x="261764" y="2492895"/>
            <a:ext cx="4637271" cy="416429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400" dirty="0">
                <a:solidFill>
                  <a:srgbClr val="00B0F0"/>
                </a:solidFill>
              </a:rPr>
              <a:t>Antes das instituições;</a:t>
            </a:r>
          </a:p>
          <a:p>
            <a:endParaRPr lang="pt-BR" sz="3400" dirty="0"/>
          </a:p>
          <a:p>
            <a:r>
              <a:rPr lang="pt-BR" sz="3400" dirty="0">
                <a:solidFill>
                  <a:srgbClr val="00B0F0"/>
                </a:solidFill>
              </a:rPr>
              <a:t>Antes das leis;</a:t>
            </a:r>
          </a:p>
          <a:p>
            <a:endParaRPr lang="pt-BR" sz="3400" dirty="0"/>
          </a:p>
          <a:p>
            <a:r>
              <a:rPr lang="pt-BR" sz="3400" dirty="0">
                <a:solidFill>
                  <a:srgbClr val="00B0F0"/>
                </a:solidFill>
              </a:rPr>
              <a:t>Igualdade;</a:t>
            </a:r>
          </a:p>
          <a:p>
            <a:pPr lvl="1"/>
            <a:r>
              <a:rPr lang="pt-BR" sz="2600" dirty="0">
                <a:solidFill>
                  <a:srgbClr val="00B050"/>
                </a:solidFill>
              </a:rPr>
              <a:t>Desigualdades naturais </a:t>
            </a:r>
            <a:r>
              <a:rPr lang="pt-BR" sz="2600" dirty="0"/>
              <a:t>(idade, sexo, força...).</a:t>
            </a:r>
          </a:p>
          <a:p>
            <a:r>
              <a:rPr lang="pt-BR" sz="3400" dirty="0">
                <a:solidFill>
                  <a:srgbClr val="00B0F0"/>
                </a:solidFill>
              </a:rPr>
              <a:t>Liberdade;</a:t>
            </a:r>
          </a:p>
          <a:p>
            <a:endParaRPr lang="pt-BR" sz="3400" dirty="0"/>
          </a:p>
          <a:p>
            <a:r>
              <a:rPr lang="pt-BR" sz="3400" dirty="0">
                <a:solidFill>
                  <a:srgbClr val="00B0F0"/>
                </a:solidFill>
              </a:rPr>
              <a:t>Sem noções ... </a:t>
            </a:r>
          </a:p>
          <a:p>
            <a:pPr lvl="1"/>
            <a:r>
              <a:rPr lang="pt-BR" sz="2600" dirty="0">
                <a:solidFill>
                  <a:srgbClr val="00B050"/>
                </a:solidFill>
              </a:rPr>
              <a:t>Bem, mal, justo, injusto...</a:t>
            </a:r>
          </a:p>
          <a:p>
            <a:endParaRPr lang="pt-BR" dirty="0"/>
          </a:p>
        </p:txBody>
      </p:sp>
      <p:sp>
        <p:nvSpPr>
          <p:cNvPr id="15" name="Espaço Reservado para Conteúdo 4">
            <a:extLst>
              <a:ext uri="{FF2B5EF4-FFF2-40B4-BE49-F238E27FC236}">
                <a16:creationId xmlns:a16="http://schemas.microsoft.com/office/drawing/2014/main" id="{E8BABA39-3AAB-4001-A1A1-A76BED23E15E}"/>
              </a:ext>
            </a:extLst>
          </p:cNvPr>
          <p:cNvSpPr txBox="1">
            <a:spLocks/>
          </p:cNvSpPr>
          <p:nvPr/>
        </p:nvSpPr>
        <p:spPr>
          <a:xfrm>
            <a:off x="7465486" y="2492895"/>
            <a:ext cx="4301363" cy="4164295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00B0F0"/>
                </a:solidFill>
              </a:rPr>
              <a:t>Civilizado;</a:t>
            </a:r>
          </a:p>
          <a:p>
            <a:endParaRPr lang="pt-BR" sz="2800" dirty="0">
              <a:solidFill>
                <a:srgbClr val="00B0F0"/>
              </a:solidFill>
            </a:endParaRPr>
          </a:p>
          <a:p>
            <a:r>
              <a:rPr lang="pt-BR" sz="2800" dirty="0">
                <a:solidFill>
                  <a:srgbClr val="00B0F0"/>
                </a:solidFill>
              </a:rPr>
              <a:t>Governado;</a:t>
            </a:r>
          </a:p>
          <a:p>
            <a:endParaRPr lang="pt-BR" sz="2800" dirty="0">
              <a:solidFill>
                <a:srgbClr val="00B0F0"/>
              </a:solidFill>
            </a:endParaRPr>
          </a:p>
          <a:p>
            <a:r>
              <a:rPr lang="pt-BR" sz="2800" dirty="0">
                <a:solidFill>
                  <a:srgbClr val="00B0F0"/>
                </a:solidFill>
              </a:rPr>
              <a:t>Institucionalizado;</a:t>
            </a:r>
          </a:p>
          <a:p>
            <a:endParaRPr lang="pt-BR" sz="2800" dirty="0">
              <a:solidFill>
                <a:srgbClr val="00B0F0"/>
              </a:solidFill>
            </a:endParaRPr>
          </a:p>
          <a:p>
            <a:r>
              <a:rPr lang="pt-BR" sz="2800" dirty="0">
                <a:solidFill>
                  <a:srgbClr val="00B0F0"/>
                </a:solidFill>
              </a:rPr>
              <a:t>Moralidade;</a:t>
            </a:r>
          </a:p>
        </p:txBody>
      </p:sp>
      <p:pic>
        <p:nvPicPr>
          <p:cNvPr id="16" name="Picture 12" descr="Businessmen trading communication | Free Icon">
            <a:extLst>
              <a:ext uri="{FF2B5EF4-FFF2-40B4-BE49-F238E27FC236}">
                <a16:creationId xmlns:a16="http://schemas.microsoft.com/office/drawing/2014/main" id="{36DE0879-D52A-459A-ABC0-4EEC4322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92" y="3212976"/>
            <a:ext cx="2285104" cy="22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ta: Dobrada para Cima 16">
            <a:extLst>
              <a:ext uri="{FF2B5EF4-FFF2-40B4-BE49-F238E27FC236}">
                <a16:creationId xmlns:a16="http://schemas.microsoft.com/office/drawing/2014/main" id="{04AC3BBB-BB07-47A7-80A3-4226604A394A}"/>
              </a:ext>
            </a:extLst>
          </p:cNvPr>
          <p:cNvSpPr/>
          <p:nvPr/>
        </p:nvSpPr>
        <p:spPr>
          <a:xfrm rot="10800000" flipH="1">
            <a:off x="9177966" y="1558541"/>
            <a:ext cx="1238014" cy="790339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A614A52-B39E-4743-9D4F-01CEF3FC1F06}"/>
              </a:ext>
            </a:extLst>
          </p:cNvPr>
          <p:cNvCxnSpPr>
            <a:cxnSpLocks/>
          </p:cNvCxnSpPr>
          <p:nvPr/>
        </p:nvCxnSpPr>
        <p:spPr>
          <a:xfrm flipH="1" flipV="1">
            <a:off x="6310436" y="2492896"/>
            <a:ext cx="144016" cy="72008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5F5E395-49E3-467F-8658-160BD9C55ECC}"/>
              </a:ext>
            </a:extLst>
          </p:cNvPr>
          <p:cNvCxnSpPr>
            <a:cxnSpLocks/>
          </p:cNvCxnSpPr>
          <p:nvPr/>
        </p:nvCxnSpPr>
        <p:spPr>
          <a:xfrm flipV="1">
            <a:off x="5750360" y="2507372"/>
            <a:ext cx="174005" cy="70560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03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Contratualismo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Espaço Reservado para Conteúdo 4" descr="Contratualistas.jpg">
            <a:extLst>
              <a:ext uri="{FF2B5EF4-FFF2-40B4-BE49-F238E27FC236}">
                <a16:creationId xmlns:a16="http://schemas.microsoft.com/office/drawing/2014/main" id="{00C30A70-9BF0-40BF-8BFF-F7F0C748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64" y="1988840"/>
            <a:ext cx="7897788" cy="44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621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0" name="Picture 2" descr="Filósofos Pré-Socráticos - Grupo Escolar">
            <a:extLst>
              <a:ext uri="{FF2B5EF4-FFF2-40B4-BE49-F238E27FC236}">
                <a16:creationId xmlns:a16="http://schemas.microsoft.com/office/drawing/2014/main" id="{3E0C733A-FFFF-44F0-88D3-DAAAA9410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60" y="404664"/>
            <a:ext cx="461730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6383AF15-B4FE-4A5B-9266-03BCB62DA0D6}"/>
              </a:ext>
            </a:extLst>
          </p:cNvPr>
          <p:cNvSpPr/>
          <p:nvPr/>
        </p:nvSpPr>
        <p:spPr>
          <a:xfrm>
            <a:off x="1269876" y="2595940"/>
            <a:ext cx="2376264" cy="2308716"/>
          </a:xfrm>
          <a:prstGeom prst="vertic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entury Gothic" panose="020B0502020202020204" pitchFamily="34" charset="0"/>
              </a:rPr>
              <a:t>Também chamados de: </a:t>
            </a:r>
            <a:r>
              <a:rPr lang="pt-BR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Filósofos da natureza.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4B483CF8-AF52-4720-919E-10E8CEA6C611}"/>
              </a:ext>
            </a:extLst>
          </p:cNvPr>
          <p:cNvSpPr/>
          <p:nvPr/>
        </p:nvSpPr>
        <p:spPr>
          <a:xfrm rot="16200000" flipH="1">
            <a:off x="2462647" y="1156113"/>
            <a:ext cx="1025579" cy="1394893"/>
          </a:xfrm>
          <a:prstGeom prst="bentArrow">
            <a:avLst>
              <a:gd name="adj1" fmla="val 25000"/>
              <a:gd name="adj2" fmla="val 19519"/>
              <a:gd name="adj3" fmla="val 25000"/>
              <a:gd name="adj4" fmla="val 43750"/>
            </a:avLst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590D632-F5A8-40C9-AFB8-28B91B6E1F14}"/>
              </a:ext>
            </a:extLst>
          </p:cNvPr>
          <p:cNvSpPr/>
          <p:nvPr/>
        </p:nvSpPr>
        <p:spPr>
          <a:xfrm>
            <a:off x="8614692" y="2595940"/>
            <a:ext cx="2376264" cy="914400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Century Gothic" panose="020B0502020202020204" pitchFamily="34" charset="0"/>
              </a:rPr>
              <a:t>O que buscavam?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EB3A133-FCD1-4E57-9390-CFD3A854A3AF}"/>
              </a:ext>
            </a:extLst>
          </p:cNvPr>
          <p:cNvSpPr/>
          <p:nvPr/>
        </p:nvSpPr>
        <p:spPr>
          <a:xfrm rot="16200000" flipH="1" flipV="1">
            <a:off x="8801727" y="1153734"/>
            <a:ext cx="1025579" cy="1399650"/>
          </a:xfrm>
          <a:prstGeom prst="bentArrow">
            <a:avLst>
              <a:gd name="adj1" fmla="val 25000"/>
              <a:gd name="adj2" fmla="val 19519"/>
              <a:gd name="adj3" fmla="val 25000"/>
              <a:gd name="adj4" fmla="val 36139"/>
            </a:avLst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Rolagem: Horizontal 5">
            <a:extLst>
              <a:ext uri="{FF2B5EF4-FFF2-40B4-BE49-F238E27FC236}">
                <a16:creationId xmlns:a16="http://schemas.microsoft.com/office/drawing/2014/main" id="{3AAEECCA-9FE9-4ECC-BEF5-1ABB82BC421B}"/>
              </a:ext>
            </a:extLst>
          </p:cNvPr>
          <p:cNvSpPr/>
          <p:nvPr/>
        </p:nvSpPr>
        <p:spPr>
          <a:xfrm>
            <a:off x="7318548" y="3429001"/>
            <a:ext cx="4392488" cy="3312368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B0F0"/>
                </a:solidFill>
                <a:latin typeface="Century Gothic" panose="020B0502020202020204" pitchFamily="34" charset="0"/>
              </a:rPr>
              <a:t>Com explicações cosmológicas...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pt-BR" dirty="0">
                <a:latin typeface="Century Gothic" panose="020B0502020202020204" pitchFamily="34" charset="0"/>
              </a:rPr>
              <a:t>Identificar o princípio de todas as coisas </a:t>
            </a:r>
            <a:r>
              <a:rPr lang="pt-BR" dirty="0">
                <a:solidFill>
                  <a:srgbClr val="FFC000"/>
                </a:solidFill>
                <a:latin typeface="Century Gothic" panose="020B0502020202020204" pitchFamily="34" charset="0"/>
              </a:rPr>
              <a:t>(ARCHÉ).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FC000"/>
                </a:solidFill>
                <a:latin typeface="Century Gothic" panose="020B0502020202020204" pitchFamily="34" charset="0"/>
              </a:rPr>
              <a:t>Arché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F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Origem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;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pt-BR" dirty="0" err="1">
                <a:solidFill>
                  <a:srgbClr val="FFC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Phisys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F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Natureza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;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FC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Logos </a:t>
            </a:r>
            <a:r>
              <a:rPr lang="pt-BR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B0F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Razão</a:t>
            </a:r>
            <a:r>
              <a:rPr lang="pt-BR" dirty="0">
                <a:latin typeface="Century Gothic" panose="020B0502020202020204" pitchFamily="34" charset="0"/>
                <a:sym typeface="Wingdings" panose="05000000000000000000" pitchFamily="2" charset="2"/>
              </a:rPr>
              <a:t>;</a:t>
            </a:r>
            <a:endParaRPr lang="pt-BR" dirty="0">
              <a:latin typeface="Century Gothic" panose="020B0502020202020204" pitchFamily="34" charset="0"/>
            </a:endParaRP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7793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Thomas Hobbes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Thomas Hobbes (Malmesbury, 1588-1679) - Advogados Canavezzi">
            <a:extLst>
              <a:ext uri="{FF2B5EF4-FFF2-40B4-BE49-F238E27FC236}">
                <a16:creationId xmlns:a16="http://schemas.microsoft.com/office/drawing/2014/main" id="{25524ED0-D480-46CD-B788-454CD698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437812"/>
            <a:ext cx="2079129" cy="201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7767" y="1052736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Thomas Hobbes</a:t>
            </a:r>
            <a:r>
              <a:rPr lang="pt-BR" sz="2800" dirty="0">
                <a:latin typeface="Comic Sans MS" panose="030F0702030302020204" pitchFamily="66" charset="0"/>
              </a:rPr>
              <a:t>;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1588-1679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6228585">
            <a:off x="4544567" y="1071416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261764" y="2843751"/>
            <a:ext cx="4824536" cy="3888432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F0"/>
                </a:solidFill>
              </a:rPr>
              <a:t>Estado de natureza: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Perverso – Medo – “Mau”;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Conflituoso;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“O homem é o lobo do homem”;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50"/>
                </a:solidFill>
              </a:rPr>
              <a:t>Guerra de todos contra todos;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rgbClr val="FF3300"/>
                </a:solidFill>
              </a:rPr>
              <a:t>Vida em perigo constante;</a:t>
            </a:r>
          </a:p>
          <a:p>
            <a:pPr algn="ctr"/>
            <a:endParaRPr lang="pt-BR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A5CBB7F1-2FD0-47CF-9EC9-8118166A9060}"/>
              </a:ext>
            </a:extLst>
          </p:cNvPr>
          <p:cNvSpPr/>
          <p:nvPr/>
        </p:nvSpPr>
        <p:spPr>
          <a:xfrm rot="3612436">
            <a:off x="4260970" y="2147799"/>
            <a:ext cx="484632" cy="103145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7102524" y="1116041"/>
            <a:ext cx="4896544" cy="4617216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rgbClr val="00B0F0"/>
                </a:solidFill>
              </a:rPr>
              <a:t>Pacto: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rgbClr val="00B050"/>
                </a:solidFill>
              </a:rPr>
              <a:t>Sem autogoverno;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rgbClr val="00B050"/>
                </a:solidFill>
              </a:rPr>
              <a:t>Sem liberdade original;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rgbClr val="00B050"/>
                </a:solidFill>
              </a:rPr>
              <a:t>Transferência de poderes...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sz="2400" dirty="0"/>
              <a:t>...</a:t>
            </a:r>
            <a:r>
              <a:rPr lang="pt-BR" sz="2400" dirty="0">
                <a:solidFill>
                  <a:srgbClr val="00B050"/>
                </a:solidFill>
              </a:rPr>
              <a:t>Soberano</a:t>
            </a:r>
            <a:r>
              <a:rPr lang="pt-BR" sz="2400" dirty="0"/>
              <a:t> 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>
                <a:solidFill>
                  <a:srgbClr val="FFC000"/>
                </a:solidFill>
                <a:sym typeface="Wingdings" panose="05000000000000000000" pitchFamily="2" charset="2"/>
              </a:rPr>
              <a:t>Monarca;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Estado Forte 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>
                <a:solidFill>
                  <a:srgbClr val="FFC000"/>
                </a:solidFill>
                <a:sym typeface="Wingdings" panose="05000000000000000000" pitchFamily="2" charset="2"/>
              </a:rPr>
              <a:t>Leviatã;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4ABABE7-05B0-454A-A067-41A5220AB51B}"/>
              </a:ext>
            </a:extLst>
          </p:cNvPr>
          <p:cNvSpPr/>
          <p:nvPr/>
        </p:nvSpPr>
        <p:spPr>
          <a:xfrm>
            <a:off x="7165428" y="5858466"/>
            <a:ext cx="4761633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rgbClr val="00B0F0"/>
                </a:solidFill>
              </a:rPr>
              <a:t>Contrato social: </a:t>
            </a:r>
            <a:r>
              <a:rPr lang="pt-BR" sz="2800" b="1" u="sng" dirty="0">
                <a:solidFill>
                  <a:srgbClr val="FF3300"/>
                </a:solidFill>
              </a:rPr>
              <a:t>Submissão;</a:t>
            </a:r>
            <a:endParaRPr lang="pt-BR" sz="700" b="1" u="sng" dirty="0">
              <a:solidFill>
                <a:srgbClr val="FF3300"/>
              </a:solidFill>
            </a:endParaRPr>
          </a:p>
        </p:txBody>
      </p:sp>
      <p:sp>
        <p:nvSpPr>
          <p:cNvPr id="12" name="Seta: Dobrada para Cima 11">
            <a:extLst>
              <a:ext uri="{FF2B5EF4-FFF2-40B4-BE49-F238E27FC236}">
                <a16:creationId xmlns:a16="http://schemas.microsoft.com/office/drawing/2014/main" id="{6D95CD3F-59CA-43BB-86AA-4247013E295C}"/>
              </a:ext>
            </a:extLst>
          </p:cNvPr>
          <p:cNvSpPr/>
          <p:nvPr/>
        </p:nvSpPr>
        <p:spPr>
          <a:xfrm rot="5400000">
            <a:off x="5382236" y="4756602"/>
            <a:ext cx="2666644" cy="731520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6583249" y="1594931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3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9" grpId="0" animBg="1"/>
      <p:bldP spid="11" grpId="0" animBg="1"/>
      <p:bldP spid="13" grpId="0" animBg="1"/>
      <p:bldP spid="12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John Locke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7767" y="1052736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John Locke</a:t>
            </a:r>
            <a:r>
              <a:rPr lang="pt-BR" sz="2800" dirty="0">
                <a:latin typeface="Comic Sans MS" panose="030F0702030302020204" pitchFamily="66" charset="0"/>
              </a:rPr>
              <a:t>;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1632-1704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6228585">
            <a:off x="4391168" y="1016829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260222" y="1916832"/>
            <a:ext cx="4824536" cy="3888432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F0"/>
                </a:solidFill>
              </a:rPr>
              <a:t>Estado de natureza: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50"/>
                </a:solidFill>
              </a:rPr>
              <a:t>Relativa paz;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F0"/>
                </a:solidFill>
              </a:rPr>
              <a:t>Jusnaturalismo: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50"/>
                </a:solidFill>
              </a:rPr>
              <a:t>Vida – Liberdade – Felicidade </a:t>
            </a:r>
            <a:r>
              <a:rPr lang="pt-BR" dirty="0">
                <a:sym typeface="Wingdings" panose="05000000000000000000" pitchFamily="2" charset="2"/>
              </a:rPr>
              <a:t> </a:t>
            </a:r>
            <a:r>
              <a:rPr lang="pt-BR" dirty="0">
                <a:solidFill>
                  <a:srgbClr val="FF3300"/>
                </a:solidFill>
                <a:sym typeface="Wingdings" panose="05000000000000000000" pitchFamily="2" charset="2"/>
              </a:rPr>
              <a:t>Propriedade;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50"/>
                </a:solidFill>
                <a:sym typeface="Wingdings" panose="05000000000000000000" pitchFamily="2" charset="2"/>
              </a:rPr>
              <a:t>Valorização do trabalho: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Aquisição de propriedade;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Questão monetária;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FFC000"/>
                </a:solidFill>
                <a:sym typeface="Wingdings" panose="05000000000000000000" pitchFamily="2" charset="2"/>
              </a:rPr>
              <a:t>Comércio de excedente;</a:t>
            </a:r>
            <a:endParaRPr lang="pt-BR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A5CBB7F1-2FD0-47CF-9EC9-8118166A9060}"/>
              </a:ext>
            </a:extLst>
          </p:cNvPr>
          <p:cNvSpPr/>
          <p:nvPr/>
        </p:nvSpPr>
        <p:spPr>
          <a:xfrm rot="2758127">
            <a:off x="5119400" y="3215503"/>
            <a:ext cx="484632" cy="62227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7102524" y="1116041"/>
            <a:ext cx="4896544" cy="4617216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F0"/>
                </a:solidFill>
              </a:rPr>
              <a:t>Estado: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50"/>
                </a:solidFill>
              </a:rPr>
              <a:t>Legislativo</a:t>
            </a:r>
            <a:r>
              <a:rPr lang="pt-BR" sz="2000" dirty="0"/>
              <a:t> </a:t>
            </a:r>
            <a:r>
              <a:rPr lang="pt-BR" sz="2000" dirty="0">
                <a:sym typeface="Wingdings" panose="05000000000000000000" pitchFamily="2" charset="2"/>
              </a:rPr>
              <a:t> Leis e proteção a propriedade;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50"/>
                </a:solidFill>
                <a:sym typeface="Wingdings" panose="05000000000000000000" pitchFamily="2" charset="2"/>
              </a:rPr>
              <a:t>Executivo</a:t>
            </a:r>
            <a:r>
              <a:rPr lang="pt-BR" sz="2000" dirty="0">
                <a:sym typeface="Wingdings" panose="05000000000000000000" pitchFamily="2" charset="2"/>
              </a:rPr>
              <a:t>  Aplicação das leis;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50"/>
                </a:solidFill>
                <a:sym typeface="Wingdings" panose="05000000000000000000" pitchFamily="2" charset="2"/>
              </a:rPr>
              <a:t>Federativo</a:t>
            </a:r>
            <a:r>
              <a:rPr lang="pt-BR" sz="2000" dirty="0">
                <a:sym typeface="Wingdings" panose="05000000000000000000" pitchFamily="2" charset="2"/>
              </a:rPr>
              <a:t>  Defesa interna e externa;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50"/>
                </a:solidFill>
                <a:sym typeface="Wingdings" panose="05000000000000000000" pitchFamily="2" charset="2"/>
              </a:rPr>
              <a:t>Estado Mínimo;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rgbClr val="00B050"/>
                </a:solidFill>
                <a:sym typeface="Wingdings" panose="05000000000000000000" pitchFamily="2" charset="2"/>
              </a:rPr>
              <a:t>Direito a rebelião </a:t>
            </a:r>
            <a:r>
              <a:rPr lang="pt-BR" sz="2000" dirty="0">
                <a:sym typeface="Wingdings" panose="05000000000000000000" pitchFamily="2" charset="2"/>
              </a:rPr>
              <a:t> Legal;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4ABABE7-05B0-454A-A067-41A5220AB51B}"/>
              </a:ext>
            </a:extLst>
          </p:cNvPr>
          <p:cNvSpPr/>
          <p:nvPr/>
        </p:nvSpPr>
        <p:spPr>
          <a:xfrm>
            <a:off x="6814493" y="5858466"/>
            <a:ext cx="5247480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rgbClr val="00B0F0"/>
                </a:solidFill>
              </a:rPr>
              <a:t>Contrato social: </a:t>
            </a:r>
            <a:r>
              <a:rPr lang="pt-BR" sz="2800" dirty="0">
                <a:solidFill>
                  <a:srgbClr val="FF0000"/>
                </a:solidFill>
              </a:rPr>
              <a:t>Consentimento;</a:t>
            </a:r>
            <a:endParaRPr lang="pt-BR" sz="700" b="1" u="sng" dirty="0">
              <a:solidFill>
                <a:srgbClr val="FF0000"/>
              </a:solidFill>
            </a:endParaRPr>
          </a:p>
        </p:txBody>
      </p:sp>
      <p:sp>
        <p:nvSpPr>
          <p:cNvPr id="12" name="Seta: Dobrada para Cima 11">
            <a:extLst>
              <a:ext uri="{FF2B5EF4-FFF2-40B4-BE49-F238E27FC236}">
                <a16:creationId xmlns:a16="http://schemas.microsoft.com/office/drawing/2014/main" id="{6D95CD3F-59CA-43BB-86AA-4247013E295C}"/>
              </a:ext>
            </a:extLst>
          </p:cNvPr>
          <p:cNvSpPr/>
          <p:nvPr/>
        </p:nvSpPr>
        <p:spPr>
          <a:xfrm rot="5400000">
            <a:off x="5122858" y="4750629"/>
            <a:ext cx="2874600" cy="530814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7044443">
            <a:off x="6818070" y="1218427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170" name="Picture 2" descr="JOHN LOCKE, DEFENSOR DO DIREITO NATURAL">
            <a:extLst>
              <a:ext uri="{FF2B5EF4-FFF2-40B4-BE49-F238E27FC236}">
                <a16:creationId xmlns:a16="http://schemas.microsoft.com/office/drawing/2014/main" id="{AED8D8B9-019E-4F61-B1B5-1FC30923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97" y="1186447"/>
            <a:ext cx="1735124" cy="22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7482C06-DB39-4A8F-B34C-320C8A18A23A}"/>
              </a:ext>
            </a:extLst>
          </p:cNvPr>
          <p:cNvSpPr/>
          <p:nvPr/>
        </p:nvSpPr>
        <p:spPr>
          <a:xfrm>
            <a:off x="842039" y="5426418"/>
            <a:ext cx="4824536" cy="129614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F0"/>
                </a:solidFill>
              </a:rPr>
              <a:t>Para que criar o Estado?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50"/>
                </a:solidFill>
              </a:rPr>
              <a:t>Necessidade e conveniência;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B050"/>
                </a:solidFill>
              </a:rPr>
              <a:t>Juiz imparcial;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0A7914D-1A13-4CD9-A5CE-AC575725C7CF}"/>
              </a:ext>
            </a:extLst>
          </p:cNvPr>
          <p:cNvSpPr/>
          <p:nvPr/>
        </p:nvSpPr>
        <p:spPr>
          <a:xfrm rot="703168">
            <a:off x="5351552" y="3512045"/>
            <a:ext cx="484632" cy="177737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56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9" grpId="0" animBg="1"/>
      <p:bldP spid="11" grpId="0" animBg="1"/>
      <p:bldP spid="13" grpId="0" animBg="1"/>
      <p:bldP spid="12" grpId="0" animBg="1"/>
      <p:bldP spid="15" grpId="0" animBg="1"/>
      <p:bldP spid="14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John Locke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7767" y="1052736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John Locke</a:t>
            </a:r>
            <a:r>
              <a:rPr lang="pt-BR" sz="2800" dirty="0">
                <a:latin typeface="Comic Sans MS" panose="030F0702030302020204" pitchFamily="66" charset="0"/>
              </a:rPr>
              <a:t>;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1632-1704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6228585">
            <a:off x="4414304" y="1141712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320852" y="2834130"/>
            <a:ext cx="4981470" cy="3888432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Oposição ao inatismo e a metafísica;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Todo conhecimento é baseado na experiência;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Os sentidos são a via única para a episteme;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Razão (mente):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1600" dirty="0"/>
              <a:t>Depósito de conhecimentos sensoriais;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1600" dirty="0"/>
              <a:t>“Tábula rasa” </a:t>
            </a:r>
            <a:r>
              <a:rPr lang="pt-BR" sz="16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1600" dirty="0">
                <a:sym typeface="Wingdings" panose="05000000000000000000" pitchFamily="2" charset="2"/>
              </a:rPr>
              <a:t> </a:t>
            </a:r>
            <a:r>
              <a:rPr lang="pt-BR" sz="1600" i="1" dirty="0">
                <a:solidFill>
                  <a:srgbClr val="FFC000"/>
                </a:solidFill>
                <a:sym typeface="Wingdings" panose="05000000000000000000" pitchFamily="2" charset="2"/>
              </a:rPr>
              <a:t>folha em branco.</a:t>
            </a:r>
            <a:endParaRPr lang="pt-BR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A5CBB7F1-2FD0-47CF-9EC9-8118166A9060}"/>
              </a:ext>
            </a:extLst>
          </p:cNvPr>
          <p:cNvSpPr/>
          <p:nvPr/>
        </p:nvSpPr>
        <p:spPr>
          <a:xfrm rot="5400000">
            <a:off x="4503447" y="1924983"/>
            <a:ext cx="484632" cy="90099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7102524" y="1116040"/>
            <a:ext cx="4896544" cy="5606522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Qualidade dos objetos.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Qualidades primárias </a:t>
            </a:r>
            <a:r>
              <a:rPr lang="pt-BR" sz="2000" b="1" dirty="0">
                <a:solidFill>
                  <a:srgbClr val="FFC000"/>
                </a:solidFill>
              </a:rPr>
              <a:t>(imanentes - objetivas)</a:t>
            </a:r>
            <a:r>
              <a:rPr lang="pt-BR" sz="2000" b="1" dirty="0">
                <a:solidFill>
                  <a:srgbClr val="00B0F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Figura – Mobilidade – Solidez;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Qualidades secundárias </a:t>
            </a:r>
            <a:r>
              <a:rPr lang="pt-BR" sz="2000" b="1" dirty="0">
                <a:solidFill>
                  <a:srgbClr val="FFC000"/>
                </a:solidFill>
              </a:rPr>
              <a:t>(sujeito – subjetivas)</a:t>
            </a:r>
            <a:r>
              <a:rPr lang="pt-BR" sz="2000" b="1" dirty="0">
                <a:solidFill>
                  <a:srgbClr val="00B0F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Cor – Odor – Sabor;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Ideias complexas: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Varias ideias simples;</a:t>
            </a:r>
            <a:endParaRPr lang="pt-BR" dirty="0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7044443">
            <a:off x="6818070" y="1218427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170" name="Picture 2" descr="JOHN LOCKE, DEFENSOR DO DIREITO NATURAL">
            <a:extLst>
              <a:ext uri="{FF2B5EF4-FFF2-40B4-BE49-F238E27FC236}">
                <a16:creationId xmlns:a16="http://schemas.microsoft.com/office/drawing/2014/main" id="{AED8D8B9-019E-4F61-B1B5-1FC30923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97" y="1186447"/>
            <a:ext cx="1735124" cy="22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7482C06-DB39-4A8F-B34C-320C8A18A23A}"/>
              </a:ext>
            </a:extLst>
          </p:cNvPr>
          <p:cNvSpPr/>
          <p:nvPr/>
        </p:nvSpPr>
        <p:spPr>
          <a:xfrm>
            <a:off x="294491" y="202566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rgbClr val="00B0F0"/>
                </a:solidFill>
              </a:rPr>
              <a:t>Epistemologia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0A7914D-1A13-4CD9-A5CE-AC575725C7CF}"/>
              </a:ext>
            </a:extLst>
          </p:cNvPr>
          <p:cNvSpPr/>
          <p:nvPr/>
        </p:nvSpPr>
        <p:spPr>
          <a:xfrm rot="2196353">
            <a:off x="5340177" y="3341827"/>
            <a:ext cx="484632" cy="6429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429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9" grpId="0" animBg="1"/>
      <p:bldP spid="11" grpId="0" animBg="1"/>
      <p:bldP spid="15" grpId="0" animBg="1"/>
      <p:bldP spid="14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Jean-Jacques Rousseau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33237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Rousseau</a:t>
            </a:r>
            <a:r>
              <a:rPr lang="pt-BR" sz="2800" dirty="0">
                <a:latin typeface="Comic Sans MS" panose="030F0702030302020204" pitchFamily="66" charset="0"/>
              </a:rPr>
              <a:t>;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1712-1778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414304" y="1141712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168396" y="2453109"/>
            <a:ext cx="4981470" cy="3888432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00B0F0"/>
                </a:solidFill>
              </a:rPr>
              <a:t>O Estado de Natureza:</a:t>
            </a:r>
          </a:p>
          <a:p>
            <a:pPr lvl="1"/>
            <a:r>
              <a:rPr lang="pt-BR" sz="2400" dirty="0">
                <a:solidFill>
                  <a:srgbClr val="00B050"/>
                </a:solidFill>
              </a:rPr>
              <a:t>“O bom selvagem”: </a:t>
            </a:r>
            <a:r>
              <a:rPr lang="pt-BR" sz="2400" dirty="0">
                <a:solidFill>
                  <a:schemeClr val="tx1"/>
                </a:solidFill>
              </a:rPr>
              <a:t>Amor próprio e compaixão;</a:t>
            </a:r>
          </a:p>
          <a:p>
            <a:pPr lvl="1"/>
            <a:r>
              <a:rPr lang="pt-BR" sz="2400" dirty="0">
                <a:solidFill>
                  <a:srgbClr val="00B050"/>
                </a:solidFill>
              </a:rPr>
              <a:t>Propriedade privada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tx1"/>
                </a:solidFill>
                <a:sym typeface="Wingdings" panose="05000000000000000000" pitchFamily="2" charset="2"/>
              </a:rPr>
              <a:t> Origem da desigualdade;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7184866" y="764704"/>
            <a:ext cx="4896544" cy="5606522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00B0F0"/>
                </a:solidFill>
                <a:sym typeface="Wingdings" panose="05000000000000000000" pitchFamily="2" charset="2"/>
              </a:rPr>
              <a:t>Contrato Social: </a:t>
            </a:r>
            <a:r>
              <a:rPr lang="pt-BR" sz="2800" b="1" dirty="0">
                <a:solidFill>
                  <a:srgbClr val="FFC000"/>
                </a:solidFill>
                <a:sym typeface="Wingdings" panose="05000000000000000000" pitchFamily="2" charset="2"/>
              </a:rPr>
              <a:t>Democracia.</a:t>
            </a:r>
          </a:p>
          <a:p>
            <a:pPr lvl="1"/>
            <a:r>
              <a:rPr lang="pt-BR" sz="2400" dirty="0">
                <a:solidFill>
                  <a:srgbClr val="00B050"/>
                </a:solidFill>
              </a:rPr>
              <a:t>“Vontade Geral”;</a:t>
            </a:r>
          </a:p>
          <a:p>
            <a:pPr lvl="1"/>
            <a:r>
              <a:rPr lang="pt-BR" sz="2400" dirty="0">
                <a:solidFill>
                  <a:srgbClr val="00B050"/>
                </a:solidFill>
              </a:rPr>
              <a:t>Soberania do Povo;</a:t>
            </a:r>
          </a:p>
          <a:p>
            <a:pPr lvl="1"/>
            <a:r>
              <a:rPr lang="pt-BR" sz="2400" dirty="0">
                <a:solidFill>
                  <a:srgbClr val="00B050"/>
                </a:solidFill>
              </a:rPr>
              <a:t>O governante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tx1"/>
                </a:solidFill>
                <a:sym typeface="Wingdings" panose="05000000000000000000" pitchFamily="2" charset="2"/>
              </a:rPr>
              <a:t> Representante da vontade geral;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6625263" y="2046060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7482C06-DB39-4A8F-B34C-320C8A18A23A}"/>
              </a:ext>
            </a:extLst>
          </p:cNvPr>
          <p:cNvSpPr/>
          <p:nvPr/>
        </p:nvSpPr>
        <p:spPr>
          <a:xfrm>
            <a:off x="7966620" y="5858466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rgbClr val="00B0F0"/>
                </a:solidFill>
              </a:rPr>
              <a:t>Via educação</a:t>
            </a: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0A7914D-1A13-4CD9-A5CE-AC575725C7CF}"/>
              </a:ext>
            </a:extLst>
          </p:cNvPr>
          <p:cNvSpPr/>
          <p:nvPr/>
        </p:nvSpPr>
        <p:spPr>
          <a:xfrm rot="2196353">
            <a:off x="5219881" y="3422136"/>
            <a:ext cx="484632" cy="6429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194" name="Picture 2" descr="Jean Jacques Rousseau by josealbertofb on emaze">
            <a:extLst>
              <a:ext uri="{FF2B5EF4-FFF2-40B4-BE49-F238E27FC236}">
                <a16:creationId xmlns:a16="http://schemas.microsoft.com/office/drawing/2014/main" id="{F0DD184D-A4F1-481C-8E61-04D627197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11" y="1052736"/>
            <a:ext cx="1575192" cy="22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: Dobrada para Cima 3">
            <a:extLst>
              <a:ext uri="{FF2B5EF4-FFF2-40B4-BE49-F238E27FC236}">
                <a16:creationId xmlns:a16="http://schemas.microsoft.com/office/drawing/2014/main" id="{58952174-4C9E-42CA-B7C8-57A94AD3FACE}"/>
              </a:ext>
            </a:extLst>
          </p:cNvPr>
          <p:cNvSpPr/>
          <p:nvPr/>
        </p:nvSpPr>
        <p:spPr>
          <a:xfrm rot="5400000">
            <a:off x="5205346" y="4723316"/>
            <a:ext cx="3160568" cy="731520"/>
          </a:xfrm>
          <a:prstGeom prst="bent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492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11" grpId="0" animBg="1"/>
      <p:bldP spid="15" grpId="0" animBg="1"/>
      <p:bldP spid="14" grpId="0" animBg="1"/>
      <p:bldP spid="17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UTILITARISMO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6310436" y="5411911"/>
            <a:ext cx="5781677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https://youtu.be/PsHCSagLtmE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19348366">
            <a:off x="8870243" y="3699591"/>
            <a:ext cx="484632" cy="141081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96711" y="2915485"/>
            <a:ext cx="3708920" cy="3830964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Ética utilitarista: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Teleológico;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</a:rPr>
              <a:t>Cálculo ético;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Toda ação deve proporcional maior quantidade de prazer para os envolvidos.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7918653" y="4189889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0A7914D-1A13-4CD9-A5CE-AC575725C7CF}"/>
              </a:ext>
            </a:extLst>
          </p:cNvPr>
          <p:cNvSpPr/>
          <p:nvPr/>
        </p:nvSpPr>
        <p:spPr>
          <a:xfrm rot="2196353">
            <a:off x="3040335" y="1966784"/>
            <a:ext cx="484632" cy="108080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26" name="Picture 2" descr="John stuart mill and jeremy bentham utilitarianism and other essays">
            <a:extLst>
              <a:ext uri="{FF2B5EF4-FFF2-40B4-BE49-F238E27FC236}">
                <a16:creationId xmlns:a16="http://schemas.microsoft.com/office/drawing/2014/main" id="{A1785CE7-B0DE-4D4C-B542-1FCC7864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64" y="1268760"/>
            <a:ext cx="4572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09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15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Immanuel Kant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33237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Kant;</a:t>
            </a:r>
            <a:r>
              <a:rPr lang="pt-BR" sz="2800" dirty="0">
                <a:latin typeface="Comic Sans MS" panose="030F0702030302020204" pitchFamily="66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1724-1804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414304" y="1141712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133043" y="3349903"/>
            <a:ext cx="5526567" cy="3382280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B0F0"/>
                </a:solidFill>
              </a:rPr>
              <a:t>Epistemologia: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C000"/>
                </a:solidFill>
              </a:rPr>
              <a:t>Síntese epistemológica;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i="1" dirty="0">
                <a:solidFill>
                  <a:srgbClr val="00B050"/>
                </a:solidFill>
              </a:rPr>
              <a:t>“ A razão sem experiência é vazia, a experiência sem razão é cega”.</a:t>
            </a:r>
            <a:endParaRPr lang="pt-BR" dirty="0"/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7184866" y="764704"/>
            <a:ext cx="4896544" cy="295232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C000"/>
                </a:solidFill>
              </a:rPr>
              <a:t>Inicia na experiência;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C000"/>
                </a:solidFill>
              </a:rPr>
              <a:t>Termina na razão;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B0F0"/>
                </a:solidFill>
              </a:rPr>
              <a:t>A Priori </a:t>
            </a:r>
            <a:r>
              <a:rPr lang="pt-BR" sz="2400" b="1" dirty="0">
                <a:solidFill>
                  <a:srgbClr val="FF3300"/>
                </a:solidFill>
              </a:rPr>
              <a:t>–</a:t>
            </a:r>
            <a:r>
              <a:rPr lang="pt-BR" sz="2400" b="1" dirty="0">
                <a:solidFill>
                  <a:srgbClr val="00B0F0"/>
                </a:solidFill>
              </a:rPr>
              <a:t> </a:t>
            </a:r>
            <a:r>
              <a:rPr lang="pt-BR" sz="2400" b="1" dirty="0"/>
              <a:t>Ideias puras</a:t>
            </a:r>
            <a:endParaRPr lang="pt-BR" sz="2400" b="1" dirty="0">
              <a:solidFill>
                <a:srgbClr val="FFC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B0F0"/>
                </a:solidFill>
              </a:rPr>
              <a:t>A Posteriori </a:t>
            </a:r>
            <a:r>
              <a:rPr lang="pt-BR" sz="2400" b="1" dirty="0">
                <a:solidFill>
                  <a:srgbClr val="FF3300"/>
                </a:solidFill>
              </a:rPr>
              <a:t>-</a:t>
            </a:r>
            <a:r>
              <a:rPr lang="pt-BR" sz="2400" b="1" dirty="0">
                <a:solidFill>
                  <a:srgbClr val="00B0F0"/>
                </a:solidFill>
              </a:rPr>
              <a:t> </a:t>
            </a:r>
            <a:r>
              <a:rPr lang="pt-BR" sz="2400" b="1" dirty="0"/>
              <a:t>Experiência</a:t>
            </a:r>
            <a:endParaRPr lang="pt-BR" sz="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6670998" y="3125625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0A7914D-1A13-4CD9-A5CE-AC575725C7CF}"/>
              </a:ext>
            </a:extLst>
          </p:cNvPr>
          <p:cNvSpPr/>
          <p:nvPr/>
        </p:nvSpPr>
        <p:spPr>
          <a:xfrm rot="5400000">
            <a:off x="4328979" y="2297056"/>
            <a:ext cx="484632" cy="8859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242" name="Picture 2" descr="Associação Dom Vital: Kant e a Morte da Metafísica (PARTE I)">
            <a:extLst>
              <a:ext uri="{FF2B5EF4-FFF2-40B4-BE49-F238E27FC236}">
                <a16:creationId xmlns:a16="http://schemas.microsoft.com/office/drawing/2014/main" id="{CC5D8538-DEFF-4CA6-8A32-73B0EBFC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63" y="1181048"/>
            <a:ext cx="1459837" cy="20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2E540A8-1C89-4408-B032-505501B30AD2}"/>
              </a:ext>
            </a:extLst>
          </p:cNvPr>
          <p:cNvSpPr/>
          <p:nvPr/>
        </p:nvSpPr>
        <p:spPr>
          <a:xfrm>
            <a:off x="296021" y="2363086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Criticismo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18" name="Rolagem: Horizontal 17">
            <a:extLst>
              <a:ext uri="{FF2B5EF4-FFF2-40B4-BE49-F238E27FC236}">
                <a16:creationId xmlns:a16="http://schemas.microsoft.com/office/drawing/2014/main" id="{971A8E5E-B890-41E1-AE8B-601FF3BB4D4B}"/>
              </a:ext>
            </a:extLst>
          </p:cNvPr>
          <p:cNvSpPr/>
          <p:nvPr/>
        </p:nvSpPr>
        <p:spPr>
          <a:xfrm>
            <a:off x="6464786" y="3497600"/>
            <a:ext cx="5562998" cy="316056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EMISSÃO DE JUÍZOS: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Formas de conhecimento;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Conexão de Dois Conceitos: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/>
              <a:t>Sujeito + Predicado.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</a:rPr>
              <a:t>Analíticos A Priori;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</a:rPr>
              <a:t>Sintético A Posteriori;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</a:rPr>
              <a:t>Sintético A Priori;</a:t>
            </a:r>
            <a:endParaRPr lang="pt-BR" dirty="0"/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3238263">
            <a:off x="4692603" y="2982798"/>
            <a:ext cx="484632" cy="73420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9284273">
            <a:off x="6222471" y="3383124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78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11" grpId="0" animBg="1"/>
      <p:bldP spid="15" grpId="0" animBg="1"/>
      <p:bldP spid="17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Immanuel Kant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Kant;</a:t>
            </a:r>
            <a:r>
              <a:rPr lang="pt-BR" sz="2800" dirty="0">
                <a:latin typeface="Comic Sans MS" panose="030F0702030302020204" pitchFamily="66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1724-1804</a:t>
            </a:r>
            <a:r>
              <a:rPr lang="pt-BR" sz="2800" b="1" dirty="0">
                <a:solidFill>
                  <a:schemeClr val="tx1"/>
                </a:solidFill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414304" y="1141712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76DCDF3E-2C86-471C-B980-E66C5D7D58ED}"/>
              </a:ext>
            </a:extLst>
          </p:cNvPr>
          <p:cNvSpPr/>
          <p:nvPr/>
        </p:nvSpPr>
        <p:spPr>
          <a:xfrm>
            <a:off x="659333" y="1889391"/>
            <a:ext cx="3655369" cy="252054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3300"/>
                </a:solidFill>
              </a:rPr>
              <a:t>Fenômeno: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dirty="0"/>
              <a:t> </a:t>
            </a:r>
            <a:r>
              <a:rPr lang="pt-BR" sz="2800" dirty="0">
                <a:solidFill>
                  <a:srgbClr val="FFC000"/>
                </a:solidFill>
              </a:rPr>
              <a:t>Existe;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</a:rPr>
              <a:t> Empírico;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</a:rPr>
              <a:t>Ciência;</a:t>
            </a: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6303681" y="2676249"/>
            <a:ext cx="5772534" cy="406538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Dos Pré-socráticos a Kant: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Homem procurando a essência das coisas;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O objeto era o centro;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Com Kant: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Homem ao centro;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C000"/>
                </a:solidFill>
              </a:rPr>
              <a:t>Investigação das coisas como elas se apresentam </a:t>
            </a:r>
            <a:r>
              <a:rPr lang="pt-BR" sz="2400" dirty="0">
                <a:solidFill>
                  <a:srgbClr val="00B0F0"/>
                </a:solidFill>
              </a:rPr>
              <a:t>(fenômeno)</a:t>
            </a:r>
            <a:r>
              <a:rPr lang="pt-BR" sz="2400" dirty="0">
                <a:solidFill>
                  <a:srgbClr val="FFC000"/>
                </a:solidFill>
              </a:rPr>
              <a:t>;</a:t>
            </a:r>
            <a:endParaRPr lang="pt-BR" dirty="0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7068719" y="1571780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0A7914D-1A13-4CD9-A5CE-AC575725C7CF}"/>
              </a:ext>
            </a:extLst>
          </p:cNvPr>
          <p:cNvSpPr/>
          <p:nvPr/>
        </p:nvSpPr>
        <p:spPr>
          <a:xfrm rot="5400000">
            <a:off x="4530841" y="2229456"/>
            <a:ext cx="484632" cy="88599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242" name="Picture 2" descr="Associação Dom Vital: Kant e a Morte da Metafísica (PARTE I)">
            <a:extLst>
              <a:ext uri="{FF2B5EF4-FFF2-40B4-BE49-F238E27FC236}">
                <a16:creationId xmlns:a16="http://schemas.microsoft.com/office/drawing/2014/main" id="{CC5D8538-DEFF-4CA6-8A32-73B0EBFC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63" y="1110125"/>
            <a:ext cx="1459837" cy="20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486575">
            <a:off x="4725544" y="3196911"/>
            <a:ext cx="484632" cy="83375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9284273">
            <a:off x="7095597" y="2657839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olagem: Horizontal 20">
            <a:extLst>
              <a:ext uri="{FF2B5EF4-FFF2-40B4-BE49-F238E27FC236}">
                <a16:creationId xmlns:a16="http://schemas.microsoft.com/office/drawing/2014/main" id="{DFB82181-E537-4084-BA95-0F258804647A}"/>
              </a:ext>
            </a:extLst>
          </p:cNvPr>
          <p:cNvSpPr/>
          <p:nvPr/>
        </p:nvSpPr>
        <p:spPr>
          <a:xfrm>
            <a:off x="1279550" y="4008818"/>
            <a:ext cx="3936604" cy="273281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 err="1">
                <a:solidFill>
                  <a:srgbClr val="FF3300"/>
                </a:solidFill>
              </a:rPr>
              <a:t>Númeno</a:t>
            </a:r>
            <a:r>
              <a:rPr lang="pt-BR" sz="2800" b="1" dirty="0">
                <a:solidFill>
                  <a:srgbClr val="FF3300"/>
                </a:solidFill>
              </a:rPr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</a:rPr>
              <a:t> Talvez exista;</a:t>
            </a:r>
          </a:p>
          <a:p>
            <a:pPr lvl="1">
              <a:buFont typeface="Arial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</a:rPr>
              <a:t> Metafísico;</a:t>
            </a:r>
          </a:p>
          <a:p>
            <a:pPr lvl="1">
              <a:buFont typeface="Arial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</a:rPr>
              <a:t> Ultrapassa os </a:t>
            </a:r>
          </a:p>
          <a:p>
            <a:pPr lvl="1"/>
            <a:r>
              <a:rPr lang="pt-BR" sz="2800" dirty="0">
                <a:solidFill>
                  <a:srgbClr val="FFC000"/>
                </a:solidFill>
              </a:rPr>
              <a:t>Limites da razão;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7843094" y="1332373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Revolução copernicana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4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11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Immanuel Kant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61764" y="1080539"/>
            <a:ext cx="3636405" cy="67725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Ética Kantiana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392463" y="864998"/>
            <a:ext cx="484632" cy="111906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6303681" y="2676249"/>
            <a:ext cx="5772534" cy="4065388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Vivemos em uma época esclarecida?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Não!  Vivemos um período de esclarecimento.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</a:rPr>
              <a:t>Menoridade: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Tutela</a:t>
            </a:r>
            <a:r>
              <a:rPr lang="pt-BR" sz="2000" dirty="0"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Maioridade: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Autonomia;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Uso público da Razão.</a:t>
            </a:r>
            <a:endParaRPr lang="pt-BR" sz="2000" b="1" dirty="0">
              <a:solidFill>
                <a:srgbClr val="FFC000"/>
              </a:solidFill>
            </a:endParaRP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7068719" y="1571780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242" name="Picture 2" descr="Associação Dom Vital: Kant e a Morte da Metafísica (PARTE I)">
            <a:extLst>
              <a:ext uri="{FF2B5EF4-FFF2-40B4-BE49-F238E27FC236}">
                <a16:creationId xmlns:a16="http://schemas.microsoft.com/office/drawing/2014/main" id="{CC5D8538-DEFF-4CA6-8A32-73B0EBFC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63" y="1110125"/>
            <a:ext cx="1459837" cy="20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486575">
            <a:off x="4812893" y="2980200"/>
            <a:ext cx="484632" cy="83375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9284273">
            <a:off x="7000272" y="2560904"/>
            <a:ext cx="484632" cy="53445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7843094" y="1332373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O que é esclarecimento?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Espaço Reservado para Texto 6">
            <a:extLst>
              <a:ext uri="{FF2B5EF4-FFF2-40B4-BE49-F238E27FC236}">
                <a16:creationId xmlns:a16="http://schemas.microsoft.com/office/drawing/2014/main" id="{E00601F6-4D3B-4BA6-A964-DD8D1669BAE7}"/>
              </a:ext>
            </a:extLst>
          </p:cNvPr>
          <p:cNvSpPr txBox="1">
            <a:spLocks/>
          </p:cNvSpPr>
          <p:nvPr/>
        </p:nvSpPr>
        <p:spPr>
          <a:xfrm>
            <a:off x="261764" y="1895389"/>
            <a:ext cx="4416552" cy="72542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u="sng">
                <a:solidFill>
                  <a:srgbClr val="00B050"/>
                </a:solidFill>
              </a:rPr>
              <a:t>DEONTOLÓGICA</a:t>
            </a:r>
            <a:endParaRPr lang="pt-BR" dirty="0"/>
          </a:p>
        </p:txBody>
      </p:sp>
      <p:sp>
        <p:nvSpPr>
          <p:cNvPr id="18" name="Espaço Reservado para Conteúdo 7">
            <a:extLst>
              <a:ext uri="{FF2B5EF4-FFF2-40B4-BE49-F238E27FC236}">
                <a16:creationId xmlns:a16="http://schemas.microsoft.com/office/drawing/2014/main" id="{6B552659-E9D7-472B-B57A-8745C9C85D88}"/>
              </a:ext>
            </a:extLst>
          </p:cNvPr>
          <p:cNvSpPr txBox="1">
            <a:spLocks/>
          </p:cNvSpPr>
          <p:nvPr/>
        </p:nvSpPr>
        <p:spPr>
          <a:xfrm>
            <a:off x="261764" y="2722910"/>
            <a:ext cx="4416552" cy="4090466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Princípio do Dever;</a:t>
            </a:r>
          </a:p>
          <a:p>
            <a:pPr lvl="1"/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Ação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Norma Universal;</a:t>
            </a:r>
          </a:p>
          <a:p>
            <a:pPr lvl="1"/>
            <a:r>
              <a:rPr lang="pt-BR" dirty="0">
                <a:solidFill>
                  <a:srgbClr val="FFC000"/>
                </a:solidFill>
              </a:rPr>
              <a:t>“Aja de tal forma, que sua ação seja uma norma universal”;</a:t>
            </a:r>
          </a:p>
          <a:p>
            <a:r>
              <a:rPr lang="pt-BR" b="1" dirty="0"/>
              <a:t>Dever pelo dever </a:t>
            </a:r>
            <a:r>
              <a:rPr lang="pt-BR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b="1" dirty="0"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00B0F0"/>
                </a:solidFill>
                <a:sym typeface="Wingdings" panose="05000000000000000000" pitchFamily="2" charset="2"/>
              </a:rPr>
              <a:t>Razão</a:t>
            </a:r>
            <a:r>
              <a:rPr lang="pt-BR" b="1" dirty="0">
                <a:sym typeface="Wingdings" panose="05000000000000000000" pitchFamily="2" charset="2"/>
              </a:rPr>
              <a:t>;</a:t>
            </a:r>
            <a:endParaRPr lang="pt-BR" b="1" dirty="0"/>
          </a:p>
          <a:p>
            <a:r>
              <a:rPr lang="pt-BR" b="1" dirty="0"/>
              <a:t>Imperativos Hipotéticos:</a:t>
            </a:r>
          </a:p>
          <a:p>
            <a:pPr lvl="1"/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Paixões</a:t>
            </a:r>
            <a:r>
              <a:rPr lang="pt-BR" b="1" dirty="0"/>
              <a:t> –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Inclinações</a:t>
            </a:r>
            <a:r>
              <a:rPr lang="pt-BR" b="1" dirty="0"/>
              <a:t>;</a:t>
            </a:r>
          </a:p>
          <a:p>
            <a:pPr lvl="1"/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Meio para o objetivo;</a:t>
            </a:r>
          </a:p>
          <a:p>
            <a:r>
              <a:rPr lang="pt-BR" dirty="0"/>
              <a:t>Ética Kantiana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b="1" i="1" dirty="0">
                <a:solidFill>
                  <a:srgbClr val="FFC000"/>
                </a:solidFill>
                <a:sym typeface="Wingdings" panose="05000000000000000000" pitchFamily="2" charset="2"/>
              </a:rPr>
              <a:t>Imperativos categóricos;</a:t>
            </a:r>
            <a:endParaRPr lang="pt-BR" b="1" i="1" dirty="0">
              <a:solidFill>
                <a:srgbClr val="FFC000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15462806-AA64-4355-8584-34B75C66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844" y="4077072"/>
            <a:ext cx="1677885" cy="1677885"/>
          </a:xfrm>
          <a:prstGeom prst="rect">
            <a:avLst/>
          </a:prstGeom>
        </p:spPr>
      </p:pic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60DA8974-8F63-4BDE-8F63-8CEC1509B8D3}"/>
              </a:ext>
            </a:extLst>
          </p:cNvPr>
          <p:cNvCxnSpPr>
            <a:cxnSpLocks/>
          </p:cNvCxnSpPr>
          <p:nvPr/>
        </p:nvCxnSpPr>
        <p:spPr>
          <a:xfrm flipV="1">
            <a:off x="8902724" y="5390241"/>
            <a:ext cx="1011490" cy="135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22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5" grpId="0" animBg="1"/>
      <p:bldP spid="19" grpId="0" animBg="1"/>
      <p:bldP spid="20" grpId="0" animBg="1"/>
      <p:bldP spid="22" grpId="0" animBg="1"/>
      <p:bldP spid="16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3600" dirty="0"/>
              <a:t>Georg Wilhelm Friedrich Hegel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Hegel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(1770-1831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349378" y="1206638"/>
            <a:ext cx="484632" cy="98921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olagem: Horizontal 10">
            <a:extLst>
              <a:ext uri="{FF2B5EF4-FFF2-40B4-BE49-F238E27FC236}">
                <a16:creationId xmlns:a16="http://schemas.microsoft.com/office/drawing/2014/main" id="{71BDA1B1-0FD9-4482-A640-C70EF87729DF}"/>
              </a:ext>
            </a:extLst>
          </p:cNvPr>
          <p:cNvSpPr/>
          <p:nvPr/>
        </p:nvSpPr>
        <p:spPr>
          <a:xfrm>
            <a:off x="7318548" y="2132856"/>
            <a:ext cx="4759283" cy="3384377"/>
          </a:xfrm>
          <a:prstGeom prst="horizont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b="1" dirty="0">
                <a:solidFill>
                  <a:srgbClr val="FFC000"/>
                </a:solidFill>
                <a:latin typeface="Corbel"/>
              </a:rPr>
              <a:t>Tese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white"/>
                </a:solidFill>
                <a:latin typeface="Corbel"/>
              </a:rPr>
              <a:t>Ideia aceita;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</a:rPr>
              <a:t>Antítese: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white"/>
                </a:solidFill>
                <a:latin typeface="Corbel"/>
              </a:rPr>
              <a:t>Ideia que faz oposição;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latin typeface="Corbel"/>
              </a:rPr>
              <a:t>Síntese: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</a:rPr>
              <a:t>Resultado;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7266497" y="1524128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486575">
            <a:off x="5194426" y="3251987"/>
            <a:ext cx="484632" cy="83375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9284273">
            <a:off x="7218502" y="2035443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7843094" y="1332373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Idealismo hegeliano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1266" name="Picture 2" descr="HEGEL | Esboços Filosóficos">
            <a:extLst>
              <a:ext uri="{FF2B5EF4-FFF2-40B4-BE49-F238E27FC236}">
                <a16:creationId xmlns:a16="http://schemas.microsoft.com/office/drawing/2014/main" id="{DDBF8091-7B60-4B8E-AEF4-4C58AE3B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22" y="1178399"/>
            <a:ext cx="2021210" cy="20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EBCE5B1A-703A-4196-9D7B-3EAF2095006D}"/>
              </a:ext>
            </a:extLst>
          </p:cNvPr>
          <p:cNvSpPr txBox="1">
            <a:spLocks/>
          </p:cNvSpPr>
          <p:nvPr/>
        </p:nvSpPr>
        <p:spPr>
          <a:xfrm>
            <a:off x="117749" y="2224094"/>
            <a:ext cx="4968552" cy="445500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err="1"/>
              <a:t>Zeitgeist</a:t>
            </a:r>
            <a:r>
              <a:rPr lang="pt-BR" sz="2000" b="1" dirty="0"/>
              <a:t> </a:t>
            </a:r>
            <a:r>
              <a:rPr lang="pt-BR" sz="2000" b="1" dirty="0">
                <a:sym typeface="Wingdings" panose="05000000000000000000" pitchFamily="2" charset="2"/>
              </a:rPr>
              <a:t> Espírito de época;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  <a:sym typeface="Wingdings" panose="05000000000000000000" pitchFamily="2" charset="2"/>
              </a:rPr>
              <a:t>Espírito = “Consciência”;</a:t>
            </a:r>
          </a:p>
          <a:p>
            <a:r>
              <a:rPr lang="pt-BR" sz="2000" b="1" dirty="0">
                <a:sym typeface="Wingdings" panose="05000000000000000000" pitchFamily="2" charset="2"/>
              </a:rPr>
              <a:t>Homem</a:t>
            </a:r>
            <a:r>
              <a:rPr lang="pt-BR" sz="2000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  <a:sym typeface="Wingdings" panose="05000000000000000000" pitchFamily="2" charset="2"/>
              </a:rPr>
              <a:t>Filho de seu tempo;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  <a:sym typeface="Wingdings" panose="05000000000000000000" pitchFamily="2" charset="2"/>
              </a:rPr>
              <a:t>Ser Histórico;</a:t>
            </a:r>
          </a:p>
          <a:p>
            <a:r>
              <a:rPr lang="pt-BR" sz="2000" b="1" dirty="0">
                <a:sym typeface="Wingdings" panose="05000000000000000000" pitchFamily="2" charset="2"/>
              </a:rPr>
              <a:t>Existência</a:t>
            </a:r>
            <a:r>
              <a:rPr lang="pt-BR" sz="2000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  <a:sym typeface="Wingdings" panose="05000000000000000000" pitchFamily="2" charset="2"/>
              </a:rPr>
              <a:t>Real e dinâmica;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  <a:sym typeface="Wingdings" panose="05000000000000000000" pitchFamily="2" charset="2"/>
              </a:rPr>
              <a:t>Constante “Devir”;</a:t>
            </a:r>
          </a:p>
          <a:p>
            <a:r>
              <a:rPr lang="pt-BR" sz="2000" b="1" dirty="0">
                <a:sym typeface="Wingdings" panose="05000000000000000000" pitchFamily="2" charset="2"/>
              </a:rPr>
              <a:t>Dialética Histórica (</a:t>
            </a:r>
            <a:r>
              <a:rPr lang="pt-BR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hegeliana</a:t>
            </a:r>
            <a:r>
              <a:rPr lang="pt-BR" sz="2000" b="1" dirty="0">
                <a:sym typeface="Wingdings" panose="05000000000000000000" pitchFamily="2" charset="2"/>
              </a:rPr>
              <a:t>) </a:t>
            </a:r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b="1" dirty="0">
                <a:sym typeface="Wingdings" panose="05000000000000000000" pitchFamily="2" charset="2"/>
              </a:rPr>
              <a:t> </a:t>
            </a:r>
            <a:r>
              <a:rPr lang="pt-BR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“Realidade”</a:t>
            </a:r>
            <a:r>
              <a:rPr lang="pt-BR" sz="2000" b="1" dirty="0">
                <a:sym typeface="Wingdings" panose="05000000000000000000" pitchFamily="2" charset="2"/>
              </a:rPr>
              <a:t>;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</a:rPr>
              <a:t>Conflito de opostos;</a:t>
            </a:r>
          </a:p>
          <a:p>
            <a:pPr lvl="1"/>
            <a:r>
              <a:rPr lang="pt-BR" sz="1800" dirty="0">
                <a:solidFill>
                  <a:srgbClr val="FFC000"/>
                </a:solidFill>
              </a:rPr>
              <a:t>Tese – Antítese – Síntese.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8" name="Espaço Reservado para Conteúdo 3" descr="20170807_171111.jpg">
            <a:extLst>
              <a:ext uri="{FF2B5EF4-FFF2-40B4-BE49-F238E27FC236}">
                <a16:creationId xmlns:a16="http://schemas.microsoft.com/office/drawing/2014/main" id="{378F4413-ECDE-4646-8504-7117281257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8308" y="4924911"/>
            <a:ext cx="2121391" cy="15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23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5" grpId="0" animBg="1"/>
      <p:bldP spid="19" grpId="0" animBg="1"/>
      <p:bldP spid="20" grpId="0" animBg="1"/>
      <p:bldP spid="22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3600" dirty="0"/>
              <a:t>Karl Marx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Marx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(1818-1883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298793" y="1257223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7521514" y="1834340"/>
            <a:ext cx="484632" cy="83763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486575">
            <a:off x="4455680" y="3272723"/>
            <a:ext cx="484632" cy="83375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9284273">
            <a:off x="6945367" y="3413877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292108" y="2331887"/>
            <a:ext cx="4058391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Materialismo histórico e dialético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5368" name="Picture 8" descr="A seita marxista: singela “homenagem” ao mais terrível filósofo ...">
            <a:extLst>
              <a:ext uri="{FF2B5EF4-FFF2-40B4-BE49-F238E27FC236}">
                <a16:creationId xmlns:a16="http://schemas.microsoft.com/office/drawing/2014/main" id="{08040B35-81F8-4A6D-B1E9-353BF0B3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146723"/>
            <a:ext cx="2101383" cy="2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Espaço Reservado para Conteúdo 4">
            <a:extLst>
              <a:ext uri="{FF2B5EF4-FFF2-40B4-BE49-F238E27FC236}">
                <a16:creationId xmlns:a16="http://schemas.microsoft.com/office/drawing/2014/main" id="{B449EEB1-AACD-4223-8F2B-91D1EB1A0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276" y="1274120"/>
            <a:ext cx="2939824" cy="2351859"/>
          </a:xfrm>
          <a:prstGeom prst="rect">
            <a:avLst/>
          </a:prstGeom>
        </p:spPr>
      </p:pic>
      <p:pic>
        <p:nvPicPr>
          <p:cNvPr id="23" name="Espaço Reservado para Conteúdo 5">
            <a:extLst>
              <a:ext uri="{FF2B5EF4-FFF2-40B4-BE49-F238E27FC236}">
                <a16:creationId xmlns:a16="http://schemas.microsoft.com/office/drawing/2014/main" id="{0319A616-2FE7-4689-90CA-B8D593FE9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8" y="3644354"/>
            <a:ext cx="3964233" cy="2976282"/>
          </a:xfrm>
          <a:prstGeom prst="rect">
            <a:avLst/>
          </a:prstGeom>
        </p:spPr>
      </p:pic>
      <p:pic>
        <p:nvPicPr>
          <p:cNvPr id="24" name="Imagem 23" descr="modos.jpg">
            <a:extLst>
              <a:ext uri="{FF2B5EF4-FFF2-40B4-BE49-F238E27FC236}">
                <a16:creationId xmlns:a16="http://schemas.microsoft.com/office/drawing/2014/main" id="{2E51FC4E-7159-4E55-80CB-6F8BBD740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552" y="4327477"/>
            <a:ext cx="2005054" cy="1383800"/>
          </a:xfrm>
          <a:prstGeom prst="rect">
            <a:avLst/>
          </a:prstGeom>
        </p:spPr>
      </p:pic>
      <p:pic>
        <p:nvPicPr>
          <p:cNvPr id="25" name="Espaço Reservado para Conteúdo 4">
            <a:extLst>
              <a:ext uri="{FF2B5EF4-FFF2-40B4-BE49-F238E27FC236}">
                <a16:creationId xmlns:a16="http://schemas.microsoft.com/office/drawing/2014/main" id="{3747A1CA-D258-49D9-AC7F-C1FB1BE37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326" y="4020273"/>
            <a:ext cx="4421461" cy="232126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36CDA32-BA2F-46B0-A537-AC8A46AEA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9183" y="3761983"/>
            <a:ext cx="1553833" cy="2106054"/>
          </a:xfrm>
          <a:prstGeom prst="rect">
            <a:avLst/>
          </a:prstGeom>
        </p:spPr>
      </p:pic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6A812571-B399-4C3E-8DDF-DFD5510BF74F}"/>
              </a:ext>
            </a:extLst>
          </p:cNvPr>
          <p:cNvSpPr/>
          <p:nvPr/>
        </p:nvSpPr>
        <p:spPr>
          <a:xfrm rot="5400000">
            <a:off x="4446923" y="2441896"/>
            <a:ext cx="484632" cy="59178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63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9" grpId="0" animBg="1"/>
      <p:bldP spid="20" grpId="0" animBg="1"/>
      <p:bldP spid="22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Century Gothic" panose="020B0502020202020204" pitchFamily="34" charset="0"/>
              </a:rPr>
              <a:t>Os milésios – Escola de Mileto (</a:t>
            </a:r>
            <a:r>
              <a:rPr lang="pt-BR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Jônios</a:t>
            </a:r>
            <a:r>
              <a:rPr lang="pt-BR" sz="2400" dirty="0"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078" name="Picture 6" descr="Tales de Mileto - Algo Sobre">
            <a:extLst>
              <a:ext uri="{FF2B5EF4-FFF2-40B4-BE49-F238E27FC236}">
                <a16:creationId xmlns:a16="http://schemas.microsoft.com/office/drawing/2014/main" id="{E8A9D01E-A7D9-4D10-AA54-14E0C1DA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1196752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4C2DFDA-8BAE-41E0-B848-AD9503520099}"/>
              </a:ext>
            </a:extLst>
          </p:cNvPr>
          <p:cNvSpPr/>
          <p:nvPr/>
        </p:nvSpPr>
        <p:spPr>
          <a:xfrm>
            <a:off x="1053852" y="1196752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Tales</a:t>
            </a:r>
            <a:r>
              <a:rPr lang="pt-BR" sz="2800" dirty="0"/>
              <a:t> (624 – 546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6F3B37C-CD1E-4493-9928-43B4DBD554A2}"/>
              </a:ext>
            </a:extLst>
          </p:cNvPr>
          <p:cNvSpPr/>
          <p:nvPr/>
        </p:nvSpPr>
        <p:spPr>
          <a:xfrm>
            <a:off x="1485900" y="2420888"/>
            <a:ext cx="2249654" cy="69492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Água</a:t>
            </a:r>
            <a:endParaRPr lang="pt-BR" sz="2400" dirty="0">
              <a:solidFill>
                <a:srgbClr val="00B050"/>
              </a:solidFill>
            </a:endParaRP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DB4AE24C-45BE-4310-881D-423293816F85}"/>
              </a:ext>
            </a:extLst>
          </p:cNvPr>
          <p:cNvSpPr/>
          <p:nvPr/>
        </p:nvSpPr>
        <p:spPr>
          <a:xfrm rot="6919512">
            <a:off x="4591955" y="1207844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B4CD4178-91DF-44CB-A882-6B06C3E75595}"/>
              </a:ext>
            </a:extLst>
          </p:cNvPr>
          <p:cNvSpPr/>
          <p:nvPr/>
        </p:nvSpPr>
        <p:spPr>
          <a:xfrm rot="4895508">
            <a:off x="4499267" y="1980478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0" name="Picture 8" descr="Anaximandro de Mileto, o segundo filósofo | PROAÍRESIS">
            <a:extLst>
              <a:ext uri="{FF2B5EF4-FFF2-40B4-BE49-F238E27FC236}">
                <a16:creationId xmlns:a16="http://schemas.microsoft.com/office/drawing/2014/main" id="{2953B539-2D86-4156-9179-587D5802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92" y="3140968"/>
            <a:ext cx="13716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8038628" y="2780928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Anaximandro</a:t>
            </a:r>
            <a:r>
              <a:rPr lang="pt-BR" sz="2800" dirty="0"/>
              <a:t> (610 – 546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A06F5-E79D-41A8-AE86-51870D71CD23}"/>
              </a:ext>
            </a:extLst>
          </p:cNvPr>
          <p:cNvSpPr/>
          <p:nvPr/>
        </p:nvSpPr>
        <p:spPr>
          <a:xfrm>
            <a:off x="8470676" y="4005064"/>
            <a:ext cx="2448272" cy="112352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Ápeiron</a:t>
            </a:r>
          </a:p>
          <a:p>
            <a:pPr algn="ctr"/>
            <a:r>
              <a:rPr lang="pt-BR" sz="2400" dirty="0">
                <a:solidFill>
                  <a:srgbClr val="FFC000"/>
                </a:solidFill>
                <a:sym typeface="Wingdings" panose="05000000000000000000" pitchFamily="2" charset="2"/>
              </a:rPr>
              <a:t>(Indeterminado)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14684112">
            <a:off x="7181846" y="3143715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16707938">
            <a:off x="7223696" y="4011779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6" name="Picture 14" descr="Anaxímenes mulher - Denis Kraiser">
            <a:extLst>
              <a:ext uri="{FF2B5EF4-FFF2-40B4-BE49-F238E27FC236}">
                <a16:creationId xmlns:a16="http://schemas.microsoft.com/office/drawing/2014/main" id="{6763FC90-6939-4C50-AAB5-F0B7399B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5209009"/>
            <a:ext cx="1400841" cy="15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FC3FC49C-160B-476C-AF27-0C326C34C62C}"/>
              </a:ext>
            </a:extLst>
          </p:cNvPr>
          <p:cNvSpPr/>
          <p:nvPr/>
        </p:nvSpPr>
        <p:spPr>
          <a:xfrm>
            <a:off x="1053852" y="4509120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Anaxímenes</a:t>
            </a:r>
            <a:r>
              <a:rPr lang="pt-BR" sz="2800" dirty="0"/>
              <a:t> (585 – 528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9737FAF-866D-4447-9777-128E1D684AAE}"/>
              </a:ext>
            </a:extLst>
          </p:cNvPr>
          <p:cNvSpPr/>
          <p:nvPr/>
        </p:nvSpPr>
        <p:spPr>
          <a:xfrm>
            <a:off x="1485900" y="5733256"/>
            <a:ext cx="2249654" cy="69492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Ar</a:t>
            </a:r>
            <a:endParaRPr lang="pt-BR" sz="2400" dirty="0">
              <a:solidFill>
                <a:srgbClr val="00B050"/>
              </a:solidFill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CDD7103C-4D30-42B0-BA4F-7BD434C2058B}"/>
              </a:ext>
            </a:extLst>
          </p:cNvPr>
          <p:cNvSpPr/>
          <p:nvPr/>
        </p:nvSpPr>
        <p:spPr>
          <a:xfrm rot="6919512">
            <a:off x="4591955" y="4743756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974AD8F0-4EC4-45EF-AB92-4F191FCB9934}"/>
              </a:ext>
            </a:extLst>
          </p:cNvPr>
          <p:cNvSpPr/>
          <p:nvPr/>
        </p:nvSpPr>
        <p:spPr>
          <a:xfrm rot="4895508">
            <a:off x="4468621" y="5483290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23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0" grpId="0" animBg="1"/>
      <p:bldP spid="11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000" dirty="0"/>
              <a:t>Friedrich Wilhelm Nietzsche</a:t>
            </a:r>
            <a:endParaRPr kumimoji="0" lang="pt-BR" sz="9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Nietzsche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(1844-1900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331339" y="932293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6200000">
            <a:off x="6896007" y="2656761"/>
            <a:ext cx="484632" cy="4741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486575">
            <a:off x="5075676" y="2931490"/>
            <a:ext cx="484632" cy="55742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9284273">
            <a:off x="6263290" y="3303181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292108" y="2060848"/>
            <a:ext cx="4693024" cy="131313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Apolíneo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Razão...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Dionisíaco</a:t>
            </a: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 </a:t>
            </a:r>
            <a:r>
              <a:rPr lang="pt-BR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Emoção...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6A812571-B399-4C3E-8DDF-DFD5510BF74F}"/>
              </a:ext>
            </a:extLst>
          </p:cNvPr>
          <p:cNvSpPr/>
          <p:nvPr/>
        </p:nvSpPr>
        <p:spPr>
          <a:xfrm rot="4164461">
            <a:off x="4557239" y="1501709"/>
            <a:ext cx="484632" cy="59178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386" name="Picture 2" descr="Nietzsche">
            <a:extLst>
              <a:ext uri="{FF2B5EF4-FFF2-40B4-BE49-F238E27FC236}">
                <a16:creationId xmlns:a16="http://schemas.microsoft.com/office/drawing/2014/main" id="{70BEBF16-494F-439C-AEA0-5F63D36C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08356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E1A2B13-F58C-47AB-9F61-BDE6F44B9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12" y="3501008"/>
            <a:ext cx="2004203" cy="143300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FBA4697C-3085-487A-84E8-A74D7737DDE8}"/>
              </a:ext>
            </a:extLst>
          </p:cNvPr>
          <p:cNvSpPr/>
          <p:nvPr/>
        </p:nvSpPr>
        <p:spPr>
          <a:xfrm>
            <a:off x="2342727" y="3501008"/>
            <a:ext cx="3103613" cy="143300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Culpados pela tragédia moral.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B9940F9-967D-448C-8308-CFABD9BC0F8A}"/>
              </a:ext>
            </a:extLst>
          </p:cNvPr>
          <p:cNvSpPr/>
          <p:nvPr/>
        </p:nvSpPr>
        <p:spPr>
          <a:xfrm>
            <a:off x="265412" y="5013176"/>
            <a:ext cx="5163282" cy="7795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Moral do Escravo/Rebanho: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Piedade – Bondade – Caridade...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8187984-22B4-442E-A213-F142382D0140}"/>
              </a:ext>
            </a:extLst>
          </p:cNvPr>
          <p:cNvSpPr/>
          <p:nvPr/>
        </p:nvSpPr>
        <p:spPr>
          <a:xfrm>
            <a:off x="260245" y="6035371"/>
            <a:ext cx="5163282" cy="779512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Moral do Senhor: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Alegria – Criatividade – Afirmação da Vida...</a:t>
            </a:r>
            <a:endParaRPr lang="pt-BR" sz="12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ta: Dobrada para Cima 2">
            <a:extLst>
              <a:ext uri="{FF2B5EF4-FFF2-40B4-BE49-F238E27FC236}">
                <a16:creationId xmlns:a16="http://schemas.microsoft.com/office/drawing/2014/main" id="{D35D5D6C-E0D1-46BC-BF94-237ADF072941}"/>
              </a:ext>
            </a:extLst>
          </p:cNvPr>
          <p:cNvSpPr/>
          <p:nvPr/>
        </p:nvSpPr>
        <p:spPr>
          <a:xfrm rot="5400000" flipV="1">
            <a:off x="4174672" y="4611043"/>
            <a:ext cx="3132440" cy="552147"/>
          </a:xfrm>
          <a:prstGeom prst="bentUpArrow">
            <a:avLst>
              <a:gd name="adj1" fmla="val 25000"/>
              <a:gd name="adj2" fmla="val 23476"/>
              <a:gd name="adj3" fmla="val 25000"/>
            </a:avLst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895DACC-24AB-4066-8EC7-23AE5F10E741}"/>
              </a:ext>
            </a:extLst>
          </p:cNvPr>
          <p:cNvSpPr/>
          <p:nvPr/>
        </p:nvSpPr>
        <p:spPr>
          <a:xfrm>
            <a:off x="7403788" y="1340768"/>
            <a:ext cx="4693024" cy="165618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Niilismo </a:t>
            </a:r>
            <a:r>
              <a:rPr lang="pt-BR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Nietzscheano: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Pautado em valores;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Símbolo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 decadência humana.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id="{8189A2EE-B9C3-4E8D-819C-6D46388937A3}"/>
              </a:ext>
            </a:extLst>
          </p:cNvPr>
          <p:cNvSpPr txBox="1">
            <a:spLocks/>
          </p:cNvSpPr>
          <p:nvPr/>
        </p:nvSpPr>
        <p:spPr>
          <a:xfrm>
            <a:off x="6759859" y="3161866"/>
            <a:ext cx="5267796" cy="353716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latin typeface="Comic Sans MS" panose="030F0702030302020204" pitchFamily="66" charset="0"/>
              </a:rPr>
              <a:t>As muletas metafísicas:</a:t>
            </a:r>
          </a:p>
          <a:p>
            <a:pPr lvl="1"/>
            <a:r>
              <a:rPr lang="pt-BR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Vida apoiada no “nada”;</a:t>
            </a:r>
          </a:p>
          <a:p>
            <a:pPr lvl="1"/>
            <a:r>
              <a:rPr lang="pt-BR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Deuses com pés de barro;</a:t>
            </a:r>
          </a:p>
          <a:p>
            <a:pPr lvl="1"/>
            <a:r>
              <a:rPr lang="pt-BR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Criados pelo homem;</a:t>
            </a:r>
          </a:p>
          <a:p>
            <a:pPr lvl="1"/>
            <a:r>
              <a:rPr lang="pt-BR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Empoderados pelo homem;</a:t>
            </a:r>
          </a:p>
          <a:p>
            <a:pPr lvl="1"/>
            <a:endParaRPr lang="pt-BR" sz="2800" dirty="0">
              <a:latin typeface="Comic Sans MS" panose="030F0702030302020204" pitchFamily="66" charset="0"/>
            </a:endParaRPr>
          </a:p>
          <a:p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Limitam a Vida.</a:t>
            </a:r>
          </a:p>
        </p:txBody>
      </p:sp>
    </p:spTree>
    <p:extLst>
      <p:ext uri="{BB962C8B-B14F-4D97-AF65-F5344CB8AC3E}">
        <p14:creationId xmlns:p14="http://schemas.microsoft.com/office/powerpoint/2010/main" val="2943270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9" grpId="0" animBg="1"/>
      <p:bldP spid="20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" grpId="0" animBg="1"/>
      <p:bldP spid="32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000" dirty="0"/>
              <a:t>Friedrich Wilhelm Nietzsche</a:t>
            </a:r>
            <a:endParaRPr kumimoji="0" lang="pt-BR" sz="9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Nietzsche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(1844-1900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269409" y="1302502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FD65C5D0-32DB-4322-9F8E-D6863C9D1EE3}"/>
              </a:ext>
            </a:extLst>
          </p:cNvPr>
          <p:cNvSpPr/>
          <p:nvPr/>
        </p:nvSpPr>
        <p:spPr>
          <a:xfrm rot="19104806">
            <a:off x="6997967" y="3088779"/>
            <a:ext cx="484632" cy="137034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486575">
            <a:off x="5011546" y="3051201"/>
            <a:ext cx="484632" cy="55742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6200000">
            <a:off x="7097975" y="2451931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260245" y="4881308"/>
            <a:ext cx="5474126" cy="113998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Força/Seres </a:t>
            </a:r>
            <a:r>
              <a:rPr lang="pt-BR" sz="280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Ativos</a:t>
            </a:r>
            <a:r>
              <a:rPr lang="pt-BR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: </a:t>
            </a:r>
            <a:r>
              <a:rPr lang="pt-BR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Fortes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latin typeface="Comic Sans MS" panose="030F0702030302020204" pitchFamily="66" charset="0"/>
              </a:rPr>
              <a:t>Sem limitações morais;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latin typeface="Comic Sans MS" panose="030F0702030302020204" pitchFamily="66" charset="0"/>
              </a:rPr>
              <a:t>Sempre querer/Ter/Conquistar/Vencer...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6A812571-B399-4C3E-8DDF-DFD5510BF74F}"/>
              </a:ext>
            </a:extLst>
          </p:cNvPr>
          <p:cNvSpPr/>
          <p:nvPr/>
        </p:nvSpPr>
        <p:spPr>
          <a:xfrm rot="4164461">
            <a:off x="4740721" y="2596174"/>
            <a:ext cx="484632" cy="52041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386" name="Picture 2" descr="Nietzsche">
            <a:extLst>
              <a:ext uri="{FF2B5EF4-FFF2-40B4-BE49-F238E27FC236}">
                <a16:creationId xmlns:a16="http://schemas.microsoft.com/office/drawing/2014/main" id="{70BEBF16-494F-439C-AEA0-5F63D36C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08356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7B9940F9-967D-448C-8308-CFABD9BC0F8A}"/>
              </a:ext>
            </a:extLst>
          </p:cNvPr>
          <p:cNvSpPr/>
          <p:nvPr/>
        </p:nvSpPr>
        <p:spPr>
          <a:xfrm>
            <a:off x="260245" y="2312982"/>
            <a:ext cx="4458899" cy="115229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Força/Seres </a:t>
            </a:r>
            <a:r>
              <a:rPr lang="pt-BR" sz="200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Reativos</a:t>
            </a:r>
            <a:r>
              <a:rPr lang="pt-BR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: </a:t>
            </a:r>
            <a:r>
              <a:rPr lang="pt-BR" sz="2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Fracos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Frear – Reagir a vontade de potência;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8187984-22B4-442E-A213-F142382D0140}"/>
              </a:ext>
            </a:extLst>
          </p:cNvPr>
          <p:cNvSpPr/>
          <p:nvPr/>
        </p:nvSpPr>
        <p:spPr>
          <a:xfrm>
            <a:off x="260245" y="3787906"/>
            <a:ext cx="5163282" cy="779512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Transvaloração: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Superação da moral vigente;</a:t>
            </a:r>
          </a:p>
        </p:txBody>
      </p:sp>
      <p:pic>
        <p:nvPicPr>
          <p:cNvPr id="21" name="Espaço Reservado para Conteúdo 3" descr="friedrich-nietzsche-35-tp-18-638.jpg">
            <a:extLst>
              <a:ext uri="{FF2B5EF4-FFF2-40B4-BE49-F238E27FC236}">
                <a16:creationId xmlns:a16="http://schemas.microsoft.com/office/drawing/2014/main" id="{C5E61362-74F9-45EB-A10E-B57050C8C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088" y="4058885"/>
            <a:ext cx="3312859" cy="2484645"/>
          </a:xfrm>
          <a:prstGeom prst="rect">
            <a:avLst/>
          </a:prstGeom>
        </p:spPr>
      </p:pic>
      <p:pic>
        <p:nvPicPr>
          <p:cNvPr id="23" name="Espaço Reservado para Conteúdo 3" descr="6-nietzsche-e-a-virada-linguistica-8-728.jpg">
            <a:extLst>
              <a:ext uri="{FF2B5EF4-FFF2-40B4-BE49-F238E27FC236}">
                <a16:creationId xmlns:a16="http://schemas.microsoft.com/office/drawing/2014/main" id="{B358EF54-AE30-445C-901B-E59BD2131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641" y="1556792"/>
            <a:ext cx="3959059" cy="2226971"/>
          </a:xfrm>
          <a:prstGeom prst="rect">
            <a:avLst/>
          </a:prstGeom>
        </p:spPr>
      </p:pic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3E0C1014-DAA1-4221-9C34-CF09B55B0163}"/>
              </a:ext>
            </a:extLst>
          </p:cNvPr>
          <p:cNvSpPr/>
          <p:nvPr/>
        </p:nvSpPr>
        <p:spPr>
          <a:xfrm rot="246625">
            <a:off x="5579676" y="3405088"/>
            <a:ext cx="484632" cy="121210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94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9" grpId="0" animBg="1"/>
      <p:bldP spid="20" grpId="0" animBg="1"/>
      <p:bldP spid="22" grpId="0" animBg="1"/>
      <p:bldP spid="27" grpId="0" animBg="1"/>
      <p:bldP spid="29" grpId="0" animBg="1"/>
      <p:bldP spid="3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FENOMENOLOGIA</a:t>
            </a:r>
            <a:endParaRPr lang="pt-BR" sz="9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Edmund Husserl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(1859-1938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269409" y="1302502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769477">
            <a:off x="4310298" y="2750309"/>
            <a:ext cx="484632" cy="95495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6200000">
            <a:off x="7025899" y="2451931"/>
            <a:ext cx="484632" cy="53271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050" name="Picture 2" descr="Edmund Husserl - Wikipedia">
            <a:extLst>
              <a:ext uri="{FF2B5EF4-FFF2-40B4-BE49-F238E27FC236}">
                <a16:creationId xmlns:a16="http://schemas.microsoft.com/office/drawing/2014/main" id="{F54B7C7D-7731-4921-B536-D0AB557E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05" y="1334128"/>
            <a:ext cx="1605803" cy="230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17CEFB09-0224-4869-A221-78B6E319973A}"/>
              </a:ext>
            </a:extLst>
          </p:cNvPr>
          <p:cNvSpPr/>
          <p:nvPr/>
        </p:nvSpPr>
        <p:spPr>
          <a:xfrm>
            <a:off x="6958509" y="1628800"/>
            <a:ext cx="5158308" cy="4752528"/>
          </a:xfrm>
          <a:prstGeom prst="verticalScroll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AB7C41F-B891-488B-B5A2-D71DBF8C205B}"/>
              </a:ext>
            </a:extLst>
          </p:cNvPr>
          <p:cNvSpPr txBox="1"/>
          <p:nvPr/>
        </p:nvSpPr>
        <p:spPr>
          <a:xfrm>
            <a:off x="7607620" y="2418475"/>
            <a:ext cx="38188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Retorno as coisas mesmas (Fenômeno);</a:t>
            </a:r>
          </a:p>
          <a:p>
            <a:r>
              <a:rPr lang="pt-BR" dirty="0">
                <a:solidFill>
                  <a:srgbClr val="FFFF00"/>
                </a:solidFill>
                <a:latin typeface="Comic Sans MS" panose="030F0702030302020204" pitchFamily="66" charset="0"/>
              </a:rPr>
              <a:t>Toda consciência é consciência de algo;</a:t>
            </a:r>
          </a:p>
          <a:p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Não há separação entra a Consciência e as Coisas;</a:t>
            </a:r>
          </a:p>
          <a:p>
            <a:r>
              <a:rPr lang="pt-BR" dirty="0">
                <a:solidFill>
                  <a:srgbClr val="FFFF00"/>
                </a:solidFill>
                <a:latin typeface="Comic Sans MS" panose="030F0702030302020204" pitchFamily="66" charset="0"/>
              </a:rPr>
              <a:t>Aquilo que não temos consciência, não existe;</a:t>
            </a:r>
          </a:p>
          <a:p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A consciência é Intencional </a:t>
            </a: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Significado das coisas;</a:t>
            </a:r>
          </a:p>
          <a:p>
            <a:r>
              <a:rPr lang="pt-BR" dirty="0">
                <a:solidFill>
                  <a:srgbClr val="FFFF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Superação entre razão e experiência;</a:t>
            </a:r>
          </a:p>
          <a:p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Valorização da experiência cognitiva (Conhecimento);</a:t>
            </a:r>
            <a:endParaRPr lang="pt-BR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7C6D0E-52BE-4913-B5F4-D33D358F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59" y="3871479"/>
            <a:ext cx="4743195" cy="26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23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 animBg="1"/>
      <p:bldP spid="20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000" dirty="0"/>
              <a:t>Filosofia e Psicanálise</a:t>
            </a:r>
            <a:endParaRPr kumimoji="0" lang="pt-BR" sz="9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102141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rgbClr val="00B050"/>
                </a:solidFill>
              </a:rPr>
              <a:t>Sigmund Freud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/>
              <a:t>1856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-</a:t>
            </a:r>
            <a:r>
              <a:rPr lang="pt-BR" sz="2800" dirty="0"/>
              <a:t>1939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260457" y="1083140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DAF1B4C-F8AA-4027-ABA1-F6B4C2490724}"/>
              </a:ext>
            </a:extLst>
          </p:cNvPr>
          <p:cNvSpPr/>
          <p:nvPr/>
        </p:nvSpPr>
        <p:spPr>
          <a:xfrm>
            <a:off x="296022" y="3866228"/>
            <a:ext cx="5474126" cy="7795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Inconsciente: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Manifestação do ser enquanto ser;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6A812571-B399-4C3E-8DDF-DFD5510BF74F}"/>
              </a:ext>
            </a:extLst>
          </p:cNvPr>
          <p:cNvSpPr/>
          <p:nvPr/>
        </p:nvSpPr>
        <p:spPr>
          <a:xfrm rot="4164461">
            <a:off x="4221062" y="2054576"/>
            <a:ext cx="484632" cy="52041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B9940F9-967D-448C-8308-CFABD9BC0F8A}"/>
              </a:ext>
            </a:extLst>
          </p:cNvPr>
          <p:cNvSpPr/>
          <p:nvPr/>
        </p:nvSpPr>
        <p:spPr>
          <a:xfrm>
            <a:off x="260245" y="2601746"/>
            <a:ext cx="4458899" cy="863529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</a:rPr>
              <a:t>Psicanálise: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Objeto de estudo </a:t>
            </a:r>
            <a:r>
              <a:rPr lang="pt-BR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Inconsciente;</a:t>
            </a:r>
            <a:endParaRPr lang="pt-BR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2" name="Picture 4" descr="Sigmund Freud Audiobook Collection: Amazon.com.br: Amazon Appstore">
            <a:extLst>
              <a:ext uri="{FF2B5EF4-FFF2-40B4-BE49-F238E27FC236}">
                <a16:creationId xmlns:a16="http://schemas.microsoft.com/office/drawing/2014/main" id="{89E30586-6A86-4DCB-AF13-832457B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30" y="1124744"/>
            <a:ext cx="2798442" cy="279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9F2ACB5A-486D-4255-9BAE-94483F3D20E7}"/>
              </a:ext>
            </a:extLst>
          </p:cNvPr>
          <p:cNvSpPr/>
          <p:nvPr/>
        </p:nvSpPr>
        <p:spPr>
          <a:xfrm>
            <a:off x="296022" y="4725144"/>
            <a:ext cx="5474126" cy="7795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Métodos: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Sonhos </a:t>
            </a:r>
            <a:r>
              <a:rPr lang="pt-B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(Onírico)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;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3BB3818-CD5F-4CA7-A191-6B05B783E1A9}"/>
              </a:ext>
            </a:extLst>
          </p:cNvPr>
          <p:cNvSpPr/>
          <p:nvPr/>
        </p:nvSpPr>
        <p:spPr>
          <a:xfrm>
            <a:off x="298295" y="5584060"/>
            <a:ext cx="5474126" cy="1148123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Energias: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Vida </a:t>
            </a:r>
            <a:r>
              <a:rPr lang="pt-BR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pt-BR" sz="2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Libído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pt-B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(desejo);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Morte </a:t>
            </a:r>
            <a:r>
              <a:rPr lang="pt-BR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srgbClr val="00B05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?</a:t>
            </a:r>
            <a:r>
              <a:rPr lang="pt-BR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64E464F-CAE6-4851-86E1-2F294E2909C5}"/>
              </a:ext>
            </a:extLst>
          </p:cNvPr>
          <p:cNvSpPr/>
          <p:nvPr/>
        </p:nvSpPr>
        <p:spPr>
          <a:xfrm>
            <a:off x="7554179" y="1425142"/>
            <a:ext cx="4458899" cy="563699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  <a:latin typeface="Comic Sans MS" panose="030F0702030302020204" pitchFamily="66" charset="0"/>
              </a:rPr>
              <a:t>Organização da consciência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8B002F4E-06F4-4341-AFDD-8567145A002E}"/>
              </a:ext>
            </a:extLst>
          </p:cNvPr>
          <p:cNvSpPr/>
          <p:nvPr/>
        </p:nvSpPr>
        <p:spPr>
          <a:xfrm>
            <a:off x="7583478" y="2146154"/>
            <a:ext cx="4458899" cy="563699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  <a:latin typeface="Comic Sans MS" panose="030F0702030302020204" pitchFamily="66" charset="0"/>
              </a:rPr>
              <a:t>Consciente: </a:t>
            </a:r>
            <a:r>
              <a:rPr lang="pt-BR" dirty="0">
                <a:sym typeface="Wingdings" panose="05000000000000000000" pitchFamily="2" charset="2"/>
              </a:rPr>
              <a:t>Informações das quais você está ciente;</a:t>
            </a:r>
            <a:endParaRPr lang="pt-BR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910D208D-FD88-44B0-8E7E-D8045024D5A8}"/>
              </a:ext>
            </a:extLst>
          </p:cNvPr>
          <p:cNvSpPr/>
          <p:nvPr/>
        </p:nvSpPr>
        <p:spPr>
          <a:xfrm>
            <a:off x="7583477" y="2791193"/>
            <a:ext cx="4458899" cy="563699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  <a:sym typeface="Wingdings" panose="05000000000000000000" pitchFamily="2" charset="2"/>
              </a:rPr>
              <a:t>Pré-consciente:</a:t>
            </a:r>
            <a:r>
              <a:rPr lang="pt-BR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ym typeface="Wingdings" panose="05000000000000000000" pitchFamily="2" charset="2"/>
              </a:rPr>
              <a:t>Memórias acessíveis;</a:t>
            </a:r>
            <a:endParaRPr lang="pt-BR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244C33E7-48C0-4DFE-A5B6-946F9C72E868}"/>
              </a:ext>
            </a:extLst>
          </p:cNvPr>
          <p:cNvSpPr/>
          <p:nvPr/>
        </p:nvSpPr>
        <p:spPr>
          <a:xfrm>
            <a:off x="7576729" y="3434550"/>
            <a:ext cx="4458899" cy="563699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C000"/>
                </a:solidFill>
                <a:sym typeface="Wingdings" panose="05000000000000000000" pitchFamily="2" charset="2"/>
              </a:rPr>
              <a:t>Inconsciente:</a:t>
            </a:r>
            <a:r>
              <a:rPr lang="pt-BR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ym typeface="Wingdings" panose="05000000000000000000" pitchFamily="2" charset="2"/>
              </a:rPr>
              <a:t>Informações excluídas do consciente - Lembranças traumáticas;</a:t>
            </a:r>
            <a:endParaRPr lang="pt-BR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15AF5D91-043F-4C2F-9229-A85FAA9E4453}"/>
              </a:ext>
            </a:extLst>
          </p:cNvPr>
          <p:cNvSpPr txBox="1">
            <a:spLocks/>
          </p:cNvSpPr>
          <p:nvPr/>
        </p:nvSpPr>
        <p:spPr>
          <a:xfrm>
            <a:off x="6488412" y="4065318"/>
            <a:ext cx="1725292" cy="467772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u="sng" dirty="0">
                <a:latin typeface="Algerian" panose="04020705040A02060702" pitchFamily="82" charset="0"/>
              </a:rPr>
              <a:t>ID</a:t>
            </a:r>
          </a:p>
        </p:txBody>
      </p:sp>
      <p:sp>
        <p:nvSpPr>
          <p:cNvPr id="41" name="Espaço Reservado para Texto 6">
            <a:extLst>
              <a:ext uri="{FF2B5EF4-FFF2-40B4-BE49-F238E27FC236}">
                <a16:creationId xmlns:a16="http://schemas.microsoft.com/office/drawing/2014/main" id="{BED04C41-3D39-4A4D-A321-18AA161A1564}"/>
              </a:ext>
            </a:extLst>
          </p:cNvPr>
          <p:cNvSpPr txBox="1">
            <a:spLocks/>
          </p:cNvSpPr>
          <p:nvPr/>
        </p:nvSpPr>
        <p:spPr>
          <a:xfrm>
            <a:off x="6498986" y="4645740"/>
            <a:ext cx="1719661" cy="2086443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  <p:txBody>
          <a:bodyPr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Inconsciente total;</a:t>
            </a:r>
          </a:p>
          <a:p>
            <a:pPr marL="0" indent="0">
              <a:buNone/>
            </a:pPr>
            <a:r>
              <a:rPr lang="pt-BR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Caótico;</a:t>
            </a:r>
          </a:p>
          <a:p>
            <a:pPr marL="0" indent="0">
              <a:buNone/>
            </a:pPr>
            <a:r>
              <a:rPr lang="pt-BR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Trancado;</a:t>
            </a:r>
          </a:p>
          <a:p>
            <a:pPr marL="0" indent="0">
              <a:buNone/>
            </a:pPr>
            <a:r>
              <a:rPr lang="pt-BR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Busca libertação;</a:t>
            </a:r>
          </a:p>
          <a:p>
            <a:pPr marL="0" indent="0">
              <a:buNone/>
            </a:pPr>
            <a:r>
              <a:rPr lang="pt-BR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Pulsões de vida/morte;</a:t>
            </a:r>
          </a:p>
          <a:p>
            <a:pPr marL="0" indent="0">
              <a:buNone/>
            </a:pPr>
            <a:r>
              <a:rPr lang="pt-BR" sz="12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Libido;</a:t>
            </a:r>
          </a:p>
        </p:txBody>
      </p:sp>
      <p:sp>
        <p:nvSpPr>
          <p:cNvPr id="42" name="Espaço Reservado para Texto 4">
            <a:extLst>
              <a:ext uri="{FF2B5EF4-FFF2-40B4-BE49-F238E27FC236}">
                <a16:creationId xmlns:a16="http://schemas.microsoft.com/office/drawing/2014/main" id="{8D0FA928-ACE3-4279-9906-CB2519F876CC}"/>
              </a:ext>
            </a:extLst>
          </p:cNvPr>
          <p:cNvSpPr txBox="1">
            <a:spLocks/>
          </p:cNvSpPr>
          <p:nvPr/>
        </p:nvSpPr>
        <p:spPr>
          <a:xfrm>
            <a:off x="8470676" y="4071595"/>
            <a:ext cx="1734094" cy="46777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u="sng" dirty="0">
                <a:latin typeface="Algerian" panose="04020705040A02060702" pitchFamily="82" charset="0"/>
              </a:rPr>
              <a:t>EGO</a:t>
            </a:r>
          </a:p>
        </p:txBody>
      </p:sp>
      <p:sp>
        <p:nvSpPr>
          <p:cNvPr id="43" name="Espaço Reservado para Texto 7">
            <a:extLst>
              <a:ext uri="{FF2B5EF4-FFF2-40B4-BE49-F238E27FC236}">
                <a16:creationId xmlns:a16="http://schemas.microsoft.com/office/drawing/2014/main" id="{2ADB0277-19B3-458A-873F-7392773916CB}"/>
              </a:ext>
            </a:extLst>
          </p:cNvPr>
          <p:cNvSpPr txBox="1">
            <a:spLocks/>
          </p:cNvSpPr>
          <p:nvPr/>
        </p:nvSpPr>
        <p:spPr>
          <a:xfrm>
            <a:off x="8470676" y="4645740"/>
            <a:ext cx="1719662" cy="208644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latin typeface="Comic Sans MS" panose="030F0702030302020204" pitchFamily="66" charset="0"/>
              </a:rPr>
              <a:t>Estrutura física;</a:t>
            </a:r>
          </a:p>
          <a:p>
            <a:pPr marL="0" indent="0">
              <a:buNone/>
            </a:pPr>
            <a:r>
              <a:rPr lang="pt-BR" sz="1400" dirty="0">
                <a:latin typeface="Comic Sans MS" panose="030F0702030302020204" pitchFamily="66" charset="0"/>
              </a:rPr>
              <a:t>Mundo real;</a:t>
            </a:r>
          </a:p>
          <a:p>
            <a:pPr marL="0" indent="0">
              <a:buNone/>
            </a:pPr>
            <a:r>
              <a:rPr lang="pt-BR" sz="1400" dirty="0">
                <a:latin typeface="Comic Sans MS" panose="030F0702030302020204" pitchFamily="66" charset="0"/>
              </a:rPr>
              <a:t>Lógico/Racional;</a:t>
            </a:r>
          </a:p>
          <a:p>
            <a:pPr marL="0" indent="0">
              <a:buNone/>
            </a:pPr>
            <a:r>
              <a:rPr lang="pt-BR" sz="1400" dirty="0">
                <a:latin typeface="Comic Sans MS" panose="030F0702030302020204" pitchFamily="66" charset="0"/>
              </a:rPr>
              <a:t>Balanço;</a:t>
            </a:r>
          </a:p>
          <a:p>
            <a:pPr marL="0" indent="0">
              <a:buNone/>
            </a:pPr>
            <a:r>
              <a:rPr lang="pt-BR" sz="1400" dirty="0">
                <a:latin typeface="Comic Sans MS" panose="030F0702030302020204" pitchFamily="66" charset="0"/>
              </a:rPr>
              <a:t>Abastecido pelo ID</a:t>
            </a:r>
            <a:r>
              <a:rPr lang="pt-BR" sz="1800" dirty="0">
                <a:latin typeface="Comic Sans MS" panose="030F0702030302020204" pitchFamily="66" charset="0"/>
              </a:rPr>
              <a:t>;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44" name="Espaço Reservado para Texto 5">
            <a:extLst>
              <a:ext uri="{FF2B5EF4-FFF2-40B4-BE49-F238E27FC236}">
                <a16:creationId xmlns:a16="http://schemas.microsoft.com/office/drawing/2014/main" id="{599AA436-FA5F-41FC-92D1-20FC96E22247}"/>
              </a:ext>
            </a:extLst>
          </p:cNvPr>
          <p:cNvSpPr txBox="1">
            <a:spLocks/>
          </p:cNvSpPr>
          <p:nvPr/>
        </p:nvSpPr>
        <p:spPr>
          <a:xfrm>
            <a:off x="10414892" y="4073372"/>
            <a:ext cx="1593961" cy="467772"/>
          </a:xfrm>
          <a:prstGeom prst="rect">
            <a:avLst/>
          </a:prstGeom>
          <a:ln>
            <a:solidFill>
              <a:srgbClr val="00B0F0"/>
            </a:solidFill>
          </a:ln>
          <a:effectLst/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600" u="sng" dirty="0">
                <a:latin typeface="Algerian" panose="04020705040A02060702" pitchFamily="82" charset="0"/>
              </a:rPr>
              <a:t>SUPEREGO</a:t>
            </a:r>
          </a:p>
        </p:txBody>
      </p:sp>
      <p:sp>
        <p:nvSpPr>
          <p:cNvPr id="45" name="Espaço Reservado para Texto 8">
            <a:extLst>
              <a:ext uri="{FF2B5EF4-FFF2-40B4-BE49-F238E27FC236}">
                <a16:creationId xmlns:a16="http://schemas.microsoft.com/office/drawing/2014/main" id="{64E16A59-D751-49C5-87E8-91865DCE7F55}"/>
              </a:ext>
            </a:extLst>
          </p:cNvPr>
          <p:cNvSpPr txBox="1">
            <a:spLocks/>
          </p:cNvSpPr>
          <p:nvPr/>
        </p:nvSpPr>
        <p:spPr>
          <a:xfrm>
            <a:off x="10414893" y="4645740"/>
            <a:ext cx="1593962" cy="2086443"/>
          </a:xfrm>
          <a:prstGeom prst="rect">
            <a:avLst/>
          </a:prstGeom>
          <a:ln>
            <a:solidFill>
              <a:srgbClr val="00B0F0"/>
            </a:solidFill>
          </a:ln>
          <a:effectLst/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050" dirty="0">
                <a:solidFill>
                  <a:srgbClr val="00B0F0"/>
                </a:solidFill>
                <a:latin typeface="Comic Sans MS" panose="030F0702030302020204" pitchFamily="66" charset="0"/>
              </a:rPr>
              <a:t>Juiz;</a:t>
            </a:r>
          </a:p>
          <a:p>
            <a:pPr marL="0" indent="0">
              <a:buNone/>
            </a:pPr>
            <a:r>
              <a:rPr lang="pt-BR" sz="1050" dirty="0">
                <a:solidFill>
                  <a:srgbClr val="00B0F0"/>
                </a:solidFill>
                <a:latin typeface="Comic Sans MS" panose="030F0702030302020204" pitchFamily="66" charset="0"/>
              </a:rPr>
              <a:t>Pensamento;</a:t>
            </a:r>
          </a:p>
          <a:p>
            <a:pPr marL="0" indent="0">
              <a:buNone/>
            </a:pPr>
            <a:r>
              <a:rPr lang="pt-BR" sz="1050" dirty="0">
                <a:solidFill>
                  <a:srgbClr val="00B0F0"/>
                </a:solidFill>
                <a:latin typeface="Comic Sans MS" panose="030F0702030302020204" pitchFamily="66" charset="0"/>
              </a:rPr>
              <a:t>Leis/valores;</a:t>
            </a:r>
          </a:p>
          <a:p>
            <a:pPr marL="0" indent="0">
              <a:buNone/>
            </a:pPr>
            <a:r>
              <a:rPr lang="pt-BR" sz="1050" dirty="0">
                <a:solidFill>
                  <a:srgbClr val="00B0F0"/>
                </a:solidFill>
                <a:latin typeface="Comic Sans MS" panose="030F0702030302020204" pitchFamily="66" charset="0"/>
              </a:rPr>
              <a:t>Orgulho...</a:t>
            </a:r>
          </a:p>
          <a:p>
            <a:pPr marL="0" indent="0">
              <a:buNone/>
            </a:pPr>
            <a:r>
              <a:rPr lang="pt-BR" sz="1050" dirty="0">
                <a:solidFill>
                  <a:srgbClr val="00B0F0"/>
                </a:solidFill>
                <a:latin typeface="Comic Sans MS" panose="030F0702030302020204" pitchFamily="66" charset="0"/>
              </a:rPr>
              <a:t>Amor...</a:t>
            </a:r>
          </a:p>
          <a:p>
            <a:pPr marL="0" indent="0">
              <a:buNone/>
            </a:pPr>
            <a:r>
              <a:rPr lang="pt-BR" sz="1050" dirty="0">
                <a:solidFill>
                  <a:srgbClr val="00B0F0"/>
                </a:solidFill>
                <a:latin typeface="Comic Sans MS" panose="030F0702030302020204" pitchFamily="66" charset="0"/>
              </a:rPr>
              <a:t>culpa...</a:t>
            </a:r>
            <a:endParaRPr lang="pt-BR" dirty="0"/>
          </a:p>
        </p:txBody>
      </p:sp>
      <p:sp>
        <p:nvSpPr>
          <p:cNvPr id="46" name="Seta: para Baixo 45">
            <a:extLst>
              <a:ext uri="{FF2B5EF4-FFF2-40B4-BE49-F238E27FC236}">
                <a16:creationId xmlns:a16="http://schemas.microsoft.com/office/drawing/2014/main" id="{87E62F17-ECEB-476D-8D71-31D04699FB39}"/>
              </a:ext>
            </a:extLst>
          </p:cNvPr>
          <p:cNvSpPr/>
          <p:nvPr/>
        </p:nvSpPr>
        <p:spPr>
          <a:xfrm rot="2792980">
            <a:off x="4704481" y="3352038"/>
            <a:ext cx="484632" cy="52041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8" name="Seta: para Baixo 47">
            <a:extLst>
              <a:ext uri="{FF2B5EF4-FFF2-40B4-BE49-F238E27FC236}">
                <a16:creationId xmlns:a16="http://schemas.microsoft.com/office/drawing/2014/main" id="{F64DEB74-E5BA-4281-BCC8-BF745C5033BF}"/>
              </a:ext>
            </a:extLst>
          </p:cNvPr>
          <p:cNvSpPr/>
          <p:nvPr/>
        </p:nvSpPr>
        <p:spPr>
          <a:xfrm rot="20545171">
            <a:off x="6965808" y="3523657"/>
            <a:ext cx="484632" cy="52041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6200000">
            <a:off x="7106820" y="1252579"/>
            <a:ext cx="484632" cy="37087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10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2" grpId="0" animBg="1"/>
      <p:bldP spid="27" grpId="0" animBg="1"/>
      <p:bldP spid="29" grpId="0" animBg="1"/>
      <p:bldP spid="25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FENOMENOLOGIA</a:t>
            </a:r>
            <a:endParaRPr lang="pt-BR" sz="9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0ACAD7E-83F6-49DA-98F7-0B9FFBD5CB6F}"/>
              </a:ext>
            </a:extLst>
          </p:cNvPr>
          <p:cNvSpPr/>
          <p:nvPr/>
        </p:nvSpPr>
        <p:spPr>
          <a:xfrm>
            <a:off x="296022" y="1124744"/>
            <a:ext cx="3636405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Maurice Merleau Ponty;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lang="pt-BR" sz="2800" dirty="0">
                <a:solidFill>
                  <a:prstClr val="white"/>
                </a:solidFill>
                <a:latin typeface="Corbel"/>
              </a:rPr>
              <a:t>1908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-1961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A8C3289-8894-4650-A41E-324DCD2B90D2}"/>
              </a:ext>
            </a:extLst>
          </p:cNvPr>
          <p:cNvSpPr/>
          <p:nvPr/>
        </p:nvSpPr>
        <p:spPr>
          <a:xfrm rot="5400000">
            <a:off x="4269409" y="1302502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485B6851-9A71-4078-8AFE-A76D73556250}"/>
              </a:ext>
            </a:extLst>
          </p:cNvPr>
          <p:cNvSpPr/>
          <p:nvPr/>
        </p:nvSpPr>
        <p:spPr>
          <a:xfrm rot="2769477">
            <a:off x="4511256" y="2405037"/>
            <a:ext cx="484632" cy="95495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86229C72-6C3E-4544-93B5-7EE8D9145AF5}"/>
              </a:ext>
            </a:extLst>
          </p:cNvPr>
          <p:cNvSpPr/>
          <p:nvPr/>
        </p:nvSpPr>
        <p:spPr>
          <a:xfrm rot="18571494">
            <a:off x="7681904" y="2784989"/>
            <a:ext cx="484632" cy="116960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074" name="Picture 2" descr="The Flesh of the World: Maurice Merleau-Ponty | Sensualanimist">
            <a:extLst>
              <a:ext uri="{FF2B5EF4-FFF2-40B4-BE49-F238E27FC236}">
                <a16:creationId xmlns:a16="http://schemas.microsoft.com/office/drawing/2014/main" id="{5D2397DB-923A-4C4B-91C1-A8E84543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24" y="1214474"/>
            <a:ext cx="1702896" cy="20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xograma: Processo Alternativo 3">
            <a:extLst>
              <a:ext uri="{FF2B5EF4-FFF2-40B4-BE49-F238E27FC236}">
                <a16:creationId xmlns:a16="http://schemas.microsoft.com/office/drawing/2014/main" id="{8B5B9F50-1EB9-459B-830B-710B845B3361}"/>
              </a:ext>
            </a:extLst>
          </p:cNvPr>
          <p:cNvSpPr/>
          <p:nvPr/>
        </p:nvSpPr>
        <p:spPr>
          <a:xfrm>
            <a:off x="72008" y="3369229"/>
            <a:ext cx="5950396" cy="3362953"/>
          </a:xfrm>
          <a:prstGeom prst="flowChartAlternateProcess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FENÔMENO E CORPO: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“O membro fantasma” e o “corpo vivido”: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O amputado “sente” o membro perdido;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O corpo não é uma máquina;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Membro</a:t>
            </a:r>
            <a:r>
              <a:rPr lang="pt-BR" sz="2000" dirty="0">
                <a:latin typeface="Comic Sans MS" panose="030F0702030302020204" pitchFamily="66" charset="0"/>
              </a:rPr>
              <a:t> 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Ligado a vontade do indivíduo;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Nunca um mero corpo 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Corpo vivido;</a:t>
            </a:r>
            <a:endParaRPr lang="pt-BR" sz="20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56E0297-2922-46E4-B2D1-E526D5860AAB}"/>
              </a:ext>
            </a:extLst>
          </p:cNvPr>
          <p:cNvSpPr/>
          <p:nvPr/>
        </p:nvSpPr>
        <p:spPr>
          <a:xfrm>
            <a:off x="6238429" y="4186609"/>
            <a:ext cx="5806380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https://youtu.be/_UQJYCLC-7Q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58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 animBg="1"/>
      <p:bldP spid="20" grpId="0" animBg="1"/>
      <p:bldP spid="4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Espaço Reservado para Conteúdo 8">
            <a:extLst>
              <a:ext uri="{FF2B5EF4-FFF2-40B4-BE49-F238E27FC236}">
                <a16:creationId xmlns:a16="http://schemas.microsoft.com/office/drawing/2014/main" id="{847FA222-252F-448B-84C9-F6969845F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458" y="764704"/>
            <a:ext cx="9121924" cy="5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57646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00FEE69D-A308-4CD9-873F-A29B4B317C6B}"/>
              </a:ext>
            </a:extLst>
          </p:cNvPr>
          <p:cNvSpPr/>
          <p:nvPr/>
        </p:nvSpPr>
        <p:spPr>
          <a:xfrm>
            <a:off x="480001" y="5882382"/>
            <a:ext cx="2415598" cy="6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u="sng" dirty="0" err="1">
                <a:latin typeface="Algerian" panose="04020705040A02060702" pitchFamily="82" charset="0"/>
              </a:rPr>
              <a:t>soren</a:t>
            </a:r>
            <a:r>
              <a:rPr lang="pt-BR" u="sng" dirty="0">
                <a:latin typeface="Algerian" panose="04020705040A02060702" pitchFamily="82" charset="0"/>
              </a:rPr>
              <a:t> </a:t>
            </a:r>
            <a:r>
              <a:rPr lang="pt-BR" u="sng" dirty="0" err="1">
                <a:latin typeface="Algerian" panose="04020705040A02060702" pitchFamily="82" charset="0"/>
              </a:rPr>
              <a:t>kierkegaard</a:t>
            </a:r>
            <a:endParaRPr lang="pt-BR" u="sng" dirty="0">
              <a:latin typeface="Algerian" panose="04020705040A02060702" pitchFamily="82" charset="0"/>
            </a:endParaRPr>
          </a:p>
        </p:txBody>
      </p:sp>
      <p:pic>
        <p:nvPicPr>
          <p:cNvPr id="3" name="Picture 4" descr="Nietzsche">
            <a:extLst>
              <a:ext uri="{FF2B5EF4-FFF2-40B4-BE49-F238E27FC236}">
                <a16:creationId xmlns:a16="http://schemas.microsoft.com/office/drawing/2014/main" id="{9E38E4D0-2BC7-4E26-9FC7-F73E63F6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63" y="2666114"/>
            <a:ext cx="2455137" cy="24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9A353A6-8927-4809-ADD9-CB2137B65942}"/>
              </a:ext>
            </a:extLst>
          </p:cNvPr>
          <p:cNvSpPr/>
          <p:nvPr/>
        </p:nvSpPr>
        <p:spPr>
          <a:xfrm>
            <a:off x="3640863" y="5426936"/>
            <a:ext cx="2415598" cy="6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u="sng" dirty="0" err="1">
                <a:latin typeface="Algerian" panose="04020705040A02060702" pitchFamily="82" charset="0"/>
              </a:rPr>
              <a:t>nietzsche</a:t>
            </a:r>
            <a:endParaRPr lang="pt-BR" u="sng" dirty="0">
              <a:latin typeface="Algerian" panose="04020705040A02060702" pitchFamily="82" charset="0"/>
            </a:endParaRPr>
          </a:p>
        </p:txBody>
      </p:sp>
      <p:pic>
        <p:nvPicPr>
          <p:cNvPr id="9" name="Picture 6" descr="FATE - Social Media 360 degrees">
            <a:extLst>
              <a:ext uri="{FF2B5EF4-FFF2-40B4-BE49-F238E27FC236}">
                <a16:creationId xmlns:a16="http://schemas.microsoft.com/office/drawing/2014/main" id="{D9078396-FB75-4797-86A4-CE6FE8AB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60" y="1845241"/>
            <a:ext cx="3620019" cy="31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67C3F16-E5C6-41AB-9548-CA22904D9750}"/>
              </a:ext>
            </a:extLst>
          </p:cNvPr>
          <p:cNvSpPr/>
          <p:nvPr/>
        </p:nvSpPr>
        <p:spPr>
          <a:xfrm>
            <a:off x="6658670" y="5012758"/>
            <a:ext cx="2415598" cy="6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lgerian" panose="04020705040A02060702" pitchFamily="8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Heidegger</a:t>
            </a:r>
            <a:endParaRPr lang="pt-BR" sz="24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15" name="Picture 10" descr="Jean Paul-Sartre">
            <a:extLst>
              <a:ext uri="{FF2B5EF4-FFF2-40B4-BE49-F238E27FC236}">
                <a16:creationId xmlns:a16="http://schemas.microsoft.com/office/drawing/2014/main" id="{12B4CF1A-0E00-4230-B6A6-7A781A76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351" y="195027"/>
            <a:ext cx="2455137" cy="24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20B714A2-73C9-4ABA-8FA5-CFDF01CCA2D9}"/>
              </a:ext>
            </a:extLst>
          </p:cNvPr>
          <p:cNvSpPr/>
          <p:nvPr/>
        </p:nvSpPr>
        <p:spPr>
          <a:xfrm>
            <a:off x="9520890" y="2973474"/>
            <a:ext cx="2415598" cy="6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u="sng" dirty="0" err="1">
                <a:solidFill>
                  <a:schemeClr val="tx1"/>
                </a:solidFill>
                <a:latin typeface="Algerian" panose="04020705040A02060702" pitchFamily="82" charset="0"/>
              </a:rPr>
              <a:t>sartre</a:t>
            </a:r>
            <a:endParaRPr lang="pt-BR" sz="2400" u="sng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19" name="Picture 20" descr="La angustia | No te comas tu vida">
            <a:extLst>
              <a:ext uri="{FF2B5EF4-FFF2-40B4-BE49-F238E27FC236}">
                <a16:creationId xmlns:a16="http://schemas.microsoft.com/office/drawing/2014/main" id="{15D8BCA4-908E-4D14-9DA9-13D1523D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6" y="2912254"/>
            <a:ext cx="2242667" cy="28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imone de Beauvoir">
            <a:extLst>
              <a:ext uri="{FF2B5EF4-FFF2-40B4-BE49-F238E27FC236}">
                <a16:creationId xmlns:a16="http://schemas.microsoft.com/office/drawing/2014/main" id="{5BBFB596-C87A-480B-821D-E335DDC8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33" y="3890412"/>
            <a:ext cx="2123571" cy="212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B9062AF9-BDBB-44F4-92DA-15CA91FA77EF}"/>
              </a:ext>
            </a:extLst>
          </p:cNvPr>
          <p:cNvSpPr/>
          <p:nvPr/>
        </p:nvSpPr>
        <p:spPr>
          <a:xfrm>
            <a:off x="9520890" y="6115402"/>
            <a:ext cx="2415598" cy="6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u="sng" dirty="0" err="1">
                <a:solidFill>
                  <a:schemeClr val="tx1"/>
                </a:solidFill>
                <a:latin typeface="Algerian" panose="04020705040A02060702" pitchFamily="82" charset="0"/>
              </a:rPr>
              <a:t>simone</a:t>
            </a:r>
            <a:endParaRPr lang="pt-BR" sz="2400" u="sng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25" name="Onda 24">
            <a:extLst>
              <a:ext uri="{FF2B5EF4-FFF2-40B4-BE49-F238E27FC236}">
                <a16:creationId xmlns:a16="http://schemas.microsoft.com/office/drawing/2014/main" id="{1B62170D-8E19-463B-B602-CB7DB7F5CD3C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EXISTENCIALISTAS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25500137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20" descr="La angustia | No te comas tu vida">
            <a:extLst>
              <a:ext uri="{FF2B5EF4-FFF2-40B4-BE49-F238E27FC236}">
                <a16:creationId xmlns:a16="http://schemas.microsoft.com/office/drawing/2014/main" id="{15D8BCA4-908E-4D14-9DA9-13D1523D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73" y="1340768"/>
            <a:ext cx="2242667" cy="28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nda 24">
            <a:extLst>
              <a:ext uri="{FF2B5EF4-FFF2-40B4-BE49-F238E27FC236}">
                <a16:creationId xmlns:a16="http://schemas.microsoft.com/office/drawing/2014/main" id="{1B62170D-8E19-463B-B602-CB7DB7F5CD3C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EXISTENCIALISTAS</a:t>
            </a:r>
            <a:endParaRPr lang="pt-BR" sz="9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DC8A55-34A0-4CA5-8F3B-AA9362D5F685}"/>
              </a:ext>
            </a:extLst>
          </p:cNvPr>
          <p:cNvSpPr/>
          <p:nvPr/>
        </p:nvSpPr>
        <p:spPr>
          <a:xfrm>
            <a:off x="227224" y="1167060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rgbClr val="00B050"/>
                </a:solidFill>
                <a:latin typeface="Algerian" panose="04020705040A02060702" pitchFamily="82" charset="0"/>
              </a:rPr>
              <a:t>soren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 Kierkegaard: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(1813 – 1855)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E688E58-52D0-43FA-A2D1-13D296F4F9F5}"/>
              </a:ext>
            </a:extLst>
          </p:cNvPr>
          <p:cNvSpPr/>
          <p:nvPr/>
        </p:nvSpPr>
        <p:spPr>
          <a:xfrm rot="5400000">
            <a:off x="4611435" y="1397402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CE4A5B5-1F35-4AC8-8745-52DCFB528AC9}"/>
              </a:ext>
            </a:extLst>
          </p:cNvPr>
          <p:cNvSpPr/>
          <p:nvPr/>
        </p:nvSpPr>
        <p:spPr>
          <a:xfrm>
            <a:off x="763282" y="3624685"/>
            <a:ext cx="3278969" cy="8825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Existência: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Realidade singular;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BB5B9A5-2BA4-46CE-839A-253655C57D64}"/>
              </a:ext>
            </a:extLst>
          </p:cNvPr>
          <p:cNvSpPr/>
          <p:nvPr/>
        </p:nvSpPr>
        <p:spPr>
          <a:xfrm>
            <a:off x="8206618" y="3453679"/>
            <a:ext cx="3278969" cy="12245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Estrutura: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Liberdade de escolha;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Busca por propósito;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EE925ED-E2C1-4714-BA0B-0455AC2E0C56}"/>
              </a:ext>
            </a:extLst>
          </p:cNvPr>
          <p:cNvSpPr/>
          <p:nvPr/>
        </p:nvSpPr>
        <p:spPr>
          <a:xfrm>
            <a:off x="515189" y="5507666"/>
            <a:ext cx="3527062" cy="12245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Valorização do Indivíduo: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Subjetivo;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841A4CD-E93F-471F-8C59-D14CED2740A2}"/>
              </a:ext>
            </a:extLst>
          </p:cNvPr>
          <p:cNvSpPr/>
          <p:nvPr/>
        </p:nvSpPr>
        <p:spPr>
          <a:xfrm>
            <a:off x="8206618" y="5426735"/>
            <a:ext cx="3527062" cy="12245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Angústia – Apreensão;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Senso de Responsabilidade.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A escolha é sua!!!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1FE62CF-0F18-4C21-9944-0FC88F66A00F}"/>
              </a:ext>
            </a:extLst>
          </p:cNvPr>
          <p:cNvSpPr/>
          <p:nvPr/>
        </p:nvSpPr>
        <p:spPr>
          <a:xfrm>
            <a:off x="8020549" y="1340768"/>
            <a:ext cx="3527062" cy="115569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FÉ: Ética vertical.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/>
              <a:t>Guia na hora da escolha;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EDB46F32-0149-4DE8-913F-1DD22A68BAC6}"/>
              </a:ext>
            </a:extLst>
          </p:cNvPr>
          <p:cNvSpPr/>
          <p:nvPr/>
        </p:nvSpPr>
        <p:spPr>
          <a:xfrm rot="5400000">
            <a:off x="4374551" y="3677226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5662E55C-6337-4FD6-BB15-4D3962E97643}"/>
              </a:ext>
            </a:extLst>
          </p:cNvPr>
          <p:cNvSpPr/>
          <p:nvPr/>
        </p:nvSpPr>
        <p:spPr>
          <a:xfrm rot="2799406">
            <a:off x="4567578" y="4286985"/>
            <a:ext cx="484632" cy="129879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2BB28A4E-527B-4D25-A001-C776BCEFE3D3}"/>
              </a:ext>
            </a:extLst>
          </p:cNvPr>
          <p:cNvSpPr/>
          <p:nvPr/>
        </p:nvSpPr>
        <p:spPr>
          <a:xfrm rot="16200000">
            <a:off x="7358148" y="2014207"/>
            <a:ext cx="484632" cy="68701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0F0E6817-AD39-436B-BD6F-B77C37852691}"/>
              </a:ext>
            </a:extLst>
          </p:cNvPr>
          <p:cNvSpPr/>
          <p:nvPr/>
        </p:nvSpPr>
        <p:spPr>
          <a:xfrm rot="17140950">
            <a:off x="7342260" y="3051790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04C18CD2-2A71-44B6-B81B-06088507D35C}"/>
              </a:ext>
            </a:extLst>
          </p:cNvPr>
          <p:cNvSpPr/>
          <p:nvPr/>
        </p:nvSpPr>
        <p:spPr>
          <a:xfrm rot="19386806">
            <a:off x="7290077" y="4378071"/>
            <a:ext cx="484632" cy="109498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603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4" grpId="0" animBg="1"/>
      <p:bldP spid="6" grpId="0" animBg="1"/>
      <p:bldP spid="8" grpId="0" animBg="1"/>
      <p:bldP spid="10" grpId="0" animBg="1"/>
      <p:bldP spid="11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Onda 24">
            <a:extLst>
              <a:ext uri="{FF2B5EF4-FFF2-40B4-BE49-F238E27FC236}">
                <a16:creationId xmlns:a16="http://schemas.microsoft.com/office/drawing/2014/main" id="{1B62170D-8E19-463B-B602-CB7DB7F5CD3C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EXISTENCIALISTAS</a:t>
            </a:r>
            <a:endParaRPr lang="pt-BR" sz="9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DC8A55-34A0-4CA5-8F3B-AA9362D5F685}"/>
              </a:ext>
            </a:extLst>
          </p:cNvPr>
          <p:cNvSpPr/>
          <p:nvPr/>
        </p:nvSpPr>
        <p:spPr>
          <a:xfrm>
            <a:off x="449235" y="1408424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rgbClr val="00B050"/>
                </a:solidFill>
                <a:latin typeface="Algerian" panose="04020705040A02060702" pitchFamily="82" charset="0"/>
              </a:rPr>
              <a:t>Jean-paul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pt-BR" sz="2800" dirty="0" err="1">
                <a:solidFill>
                  <a:srgbClr val="00B050"/>
                </a:solidFill>
                <a:latin typeface="Algerian" panose="04020705040A02060702" pitchFamily="82" charset="0"/>
              </a:rPr>
              <a:t>sartre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(1905-1980)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E688E58-52D0-43FA-A2D1-13D296F4F9F5}"/>
              </a:ext>
            </a:extLst>
          </p:cNvPr>
          <p:cNvSpPr/>
          <p:nvPr/>
        </p:nvSpPr>
        <p:spPr>
          <a:xfrm rot="5400000">
            <a:off x="4633763" y="1206047"/>
            <a:ext cx="484632" cy="54732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0F0E6817-AD39-436B-BD6F-B77C37852691}"/>
              </a:ext>
            </a:extLst>
          </p:cNvPr>
          <p:cNvSpPr/>
          <p:nvPr/>
        </p:nvSpPr>
        <p:spPr>
          <a:xfrm rot="17140950">
            <a:off x="6543268" y="3634939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04C18CD2-2A71-44B6-B81B-06088507D35C}"/>
              </a:ext>
            </a:extLst>
          </p:cNvPr>
          <p:cNvSpPr/>
          <p:nvPr/>
        </p:nvSpPr>
        <p:spPr>
          <a:xfrm rot="2488895">
            <a:off x="4797885" y="3316717"/>
            <a:ext cx="484632" cy="54957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" name="Picture 10" descr="Jean Paul-Sartre">
            <a:extLst>
              <a:ext uri="{FF2B5EF4-FFF2-40B4-BE49-F238E27FC236}">
                <a16:creationId xmlns:a16="http://schemas.microsoft.com/office/drawing/2014/main" id="{76C77F2D-C6DD-4A14-94F9-4A5F4F81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47" y="1239080"/>
            <a:ext cx="2455137" cy="24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893BC1D-1036-4A0A-908D-B2F9F0E57E6D}"/>
              </a:ext>
            </a:extLst>
          </p:cNvPr>
          <p:cNvSpPr txBox="1"/>
          <p:nvPr/>
        </p:nvSpPr>
        <p:spPr>
          <a:xfrm>
            <a:off x="33248" y="2525315"/>
            <a:ext cx="4790473" cy="1200329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“A existência precede a essência”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7C1B51-ADCD-436F-AB89-15C28C7C6D50}"/>
              </a:ext>
            </a:extLst>
          </p:cNvPr>
          <p:cNvSpPr txBox="1"/>
          <p:nvPr/>
        </p:nvSpPr>
        <p:spPr>
          <a:xfrm>
            <a:off x="96512" y="3846996"/>
            <a:ext cx="5510509" cy="1754326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“O homem é o ser pelo qual o nada veio ao mundo”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4D1E984-B4A7-422A-BAC1-3A3C1C0565F6}"/>
              </a:ext>
            </a:extLst>
          </p:cNvPr>
          <p:cNvSpPr txBox="1"/>
          <p:nvPr/>
        </p:nvSpPr>
        <p:spPr>
          <a:xfrm>
            <a:off x="7357984" y="2994129"/>
            <a:ext cx="4700840" cy="1754326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“O homem está condenado a ser livre”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6EFDBBA-2D82-46B2-9A67-6B8DEDC3D9DF}"/>
              </a:ext>
            </a:extLst>
          </p:cNvPr>
          <p:cNvSpPr txBox="1"/>
          <p:nvPr/>
        </p:nvSpPr>
        <p:spPr>
          <a:xfrm>
            <a:off x="7278577" y="4989707"/>
            <a:ext cx="4560864" cy="646331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Escolha</a:t>
            </a:r>
            <a:r>
              <a:rPr lang="pt-BR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pt-BR" sz="3600" b="1" dirty="0"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Angústia</a:t>
            </a:r>
            <a:endParaRPr lang="pt-BR" sz="3600" b="1" dirty="0">
              <a:solidFill>
                <a:srgbClr val="00B0F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FF4BFCD-9AD8-4F2E-9513-94D2A48B0578}"/>
              </a:ext>
            </a:extLst>
          </p:cNvPr>
          <p:cNvSpPr txBox="1"/>
          <p:nvPr/>
        </p:nvSpPr>
        <p:spPr>
          <a:xfrm>
            <a:off x="9074544" y="5964465"/>
            <a:ext cx="1346844" cy="646331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Má-fé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1148BCB-F746-4062-8B7E-6E6BBC56B39A}"/>
              </a:ext>
            </a:extLst>
          </p:cNvPr>
          <p:cNvSpPr txBox="1"/>
          <p:nvPr/>
        </p:nvSpPr>
        <p:spPr>
          <a:xfrm>
            <a:off x="374941" y="5930061"/>
            <a:ext cx="5298245" cy="646331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Não há um determinismo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7D30CA0-0594-48DD-A5F6-2850062AA41A}"/>
              </a:ext>
            </a:extLst>
          </p:cNvPr>
          <p:cNvSpPr txBox="1"/>
          <p:nvPr/>
        </p:nvSpPr>
        <p:spPr>
          <a:xfrm>
            <a:off x="7437109" y="1522830"/>
            <a:ext cx="4621715" cy="1200329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“O existencialismo é um humanismo”</a:t>
            </a:r>
          </a:p>
        </p:txBody>
      </p:sp>
    </p:spTree>
    <p:extLst>
      <p:ext uri="{BB962C8B-B14F-4D97-AF65-F5344CB8AC3E}">
        <p14:creationId xmlns:p14="http://schemas.microsoft.com/office/powerpoint/2010/main" val="4153249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0" grpId="0" animBg="1"/>
      <p:bldP spid="3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Onda 24">
            <a:extLst>
              <a:ext uri="{FF2B5EF4-FFF2-40B4-BE49-F238E27FC236}">
                <a16:creationId xmlns:a16="http://schemas.microsoft.com/office/drawing/2014/main" id="{1B62170D-8E19-463B-B602-CB7DB7F5CD3C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EXISTENCIALISTAS</a:t>
            </a:r>
            <a:endParaRPr lang="pt-BR" sz="9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DC8A55-34A0-4CA5-8F3B-AA9362D5F685}"/>
              </a:ext>
            </a:extLst>
          </p:cNvPr>
          <p:cNvSpPr/>
          <p:nvPr/>
        </p:nvSpPr>
        <p:spPr>
          <a:xfrm>
            <a:off x="449235" y="1408424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B050"/>
                </a:solidFill>
                <a:latin typeface="Algerian" panose="04020705040A02060702" pitchFamily="82" charset="0"/>
              </a:rPr>
              <a:t>Simone de Beauvoir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(1908-1986)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E688E58-52D0-43FA-A2D1-13D296F4F9F5}"/>
              </a:ext>
            </a:extLst>
          </p:cNvPr>
          <p:cNvSpPr/>
          <p:nvPr/>
        </p:nvSpPr>
        <p:spPr>
          <a:xfrm rot="5400000">
            <a:off x="4631391" y="1406033"/>
            <a:ext cx="484632" cy="54732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0F0E6817-AD39-436B-BD6F-B77C37852691}"/>
              </a:ext>
            </a:extLst>
          </p:cNvPr>
          <p:cNvSpPr/>
          <p:nvPr/>
        </p:nvSpPr>
        <p:spPr>
          <a:xfrm rot="16200000">
            <a:off x="7154490" y="5507987"/>
            <a:ext cx="484632" cy="58856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04C18CD2-2A71-44B6-B81B-06088507D35C}"/>
              </a:ext>
            </a:extLst>
          </p:cNvPr>
          <p:cNvSpPr/>
          <p:nvPr/>
        </p:nvSpPr>
        <p:spPr>
          <a:xfrm rot="3207218">
            <a:off x="4156928" y="2843932"/>
            <a:ext cx="484632" cy="89981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" name="Picture 6" descr="FATE - Social Media 360 degrees">
            <a:extLst>
              <a:ext uri="{FF2B5EF4-FFF2-40B4-BE49-F238E27FC236}">
                <a16:creationId xmlns:a16="http://schemas.microsoft.com/office/drawing/2014/main" id="{EB2A2AF2-5FF7-4C52-AE00-A47AFA28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98" y="4212320"/>
            <a:ext cx="2879843" cy="25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imone de Beauvoir">
            <a:extLst>
              <a:ext uri="{FF2B5EF4-FFF2-40B4-BE49-F238E27FC236}">
                <a16:creationId xmlns:a16="http://schemas.microsoft.com/office/drawing/2014/main" id="{FC22FC2B-0D6A-4496-BE00-9A0DA9C8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1282779"/>
            <a:ext cx="2123571" cy="212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505DBE70-BDE1-4804-B12C-B56D0EEE9EE9}"/>
              </a:ext>
            </a:extLst>
          </p:cNvPr>
          <p:cNvSpPr/>
          <p:nvPr/>
        </p:nvSpPr>
        <p:spPr>
          <a:xfrm>
            <a:off x="7750596" y="5229200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B050"/>
                </a:solidFill>
                <a:latin typeface="Algerian" panose="04020705040A02060702" pitchFamily="82" charset="0"/>
              </a:rPr>
              <a:t>Martin Heidegger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(1889-1976)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99C2BEF-FC1B-4BD2-A870-31C842B291DF}"/>
              </a:ext>
            </a:extLst>
          </p:cNvPr>
          <p:cNvSpPr/>
          <p:nvPr/>
        </p:nvSpPr>
        <p:spPr>
          <a:xfrm>
            <a:off x="7750595" y="4221088"/>
            <a:ext cx="4102992" cy="706637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u="sng" dirty="0">
                <a:solidFill>
                  <a:srgbClr val="00B0F0"/>
                </a:solidFill>
              </a:rPr>
              <a:t>DASEIN: </a:t>
            </a:r>
            <a:r>
              <a:rPr lang="pt-BR" sz="3200" dirty="0">
                <a:sym typeface="Wingdings" panose="05000000000000000000" pitchFamily="2" charset="2"/>
              </a:rPr>
              <a:t>“</a:t>
            </a:r>
            <a:r>
              <a:rPr lang="pt-BR" sz="3200" dirty="0">
                <a:solidFill>
                  <a:srgbClr val="FFC000"/>
                </a:solidFill>
                <a:sym typeface="Wingdings" panose="05000000000000000000" pitchFamily="2" charset="2"/>
              </a:rPr>
              <a:t>Ser aí</a:t>
            </a:r>
            <a:r>
              <a:rPr lang="pt-BR" sz="3200" dirty="0">
                <a:sym typeface="Wingdings" panose="05000000000000000000" pitchFamily="2" charset="2"/>
              </a:rPr>
              <a:t>”;</a:t>
            </a:r>
            <a:endParaRPr lang="pt-BR" sz="3200" b="1" u="sng" dirty="0">
              <a:solidFill>
                <a:srgbClr val="00B0F0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10B03EB-3D4A-4FE6-8BA3-4C199E941A88}"/>
              </a:ext>
            </a:extLst>
          </p:cNvPr>
          <p:cNvSpPr/>
          <p:nvPr/>
        </p:nvSpPr>
        <p:spPr>
          <a:xfrm>
            <a:off x="7750594" y="1887364"/>
            <a:ext cx="4102991" cy="2045692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O sentido do ser: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Atado ao tempo </a:t>
            </a:r>
            <a:r>
              <a:rPr lang="pt-BR" sz="1600" dirty="0">
                <a:solidFill>
                  <a:srgbClr val="FFC000"/>
                </a:solidFill>
              </a:rPr>
              <a:t>(seres temporais)</a:t>
            </a:r>
            <a:r>
              <a:rPr lang="pt-BR" sz="1600" dirty="0"/>
              <a:t>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Lançados num mundo em progresso </a:t>
            </a:r>
            <a:r>
              <a:rPr lang="pt-BR" sz="1600" dirty="0">
                <a:solidFill>
                  <a:srgbClr val="FFC000"/>
                </a:solidFill>
              </a:rPr>
              <a:t>(preexistente)</a:t>
            </a:r>
            <a:r>
              <a:rPr lang="pt-BR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Envolvemo-nos no mundo;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Projetamo-nos para diferentes futuros possíveis;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Nós definimos nossa existência;</a:t>
            </a:r>
            <a:endParaRPr lang="pt-BR" sz="2400" dirty="0"/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0ADD050D-633F-4E70-8C18-8F6333739EDB}"/>
              </a:ext>
            </a:extLst>
          </p:cNvPr>
          <p:cNvSpPr/>
          <p:nvPr/>
        </p:nvSpPr>
        <p:spPr>
          <a:xfrm rot="14626302">
            <a:off x="7044701" y="4587534"/>
            <a:ext cx="484632" cy="76289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2177FB9C-BA97-46E7-9B5A-C5F8610A2A40}"/>
              </a:ext>
            </a:extLst>
          </p:cNvPr>
          <p:cNvSpPr/>
          <p:nvPr/>
        </p:nvSpPr>
        <p:spPr>
          <a:xfrm rot="13528913">
            <a:off x="6945080" y="3554260"/>
            <a:ext cx="484632" cy="114113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3" name="Espaço Reservado para Conteúdo 4">
            <a:extLst>
              <a:ext uri="{FF2B5EF4-FFF2-40B4-BE49-F238E27FC236}">
                <a16:creationId xmlns:a16="http://schemas.microsoft.com/office/drawing/2014/main" id="{18CD75FA-FAE4-4209-85F4-E5384B611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982" y="2417031"/>
            <a:ext cx="2393699" cy="23936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F851A6-2721-4269-A24B-84F752D25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05" y="4955242"/>
            <a:ext cx="3464046" cy="1818624"/>
          </a:xfrm>
          <a:prstGeom prst="rect">
            <a:avLst/>
          </a:prstGeom>
        </p:spPr>
      </p:pic>
      <p:sp>
        <p:nvSpPr>
          <p:cNvPr id="35" name="Seta: para Baixo 34">
            <a:extLst>
              <a:ext uri="{FF2B5EF4-FFF2-40B4-BE49-F238E27FC236}">
                <a16:creationId xmlns:a16="http://schemas.microsoft.com/office/drawing/2014/main" id="{4514792F-9EAB-421B-8057-F24F61BBC2FE}"/>
              </a:ext>
            </a:extLst>
          </p:cNvPr>
          <p:cNvSpPr/>
          <p:nvPr/>
        </p:nvSpPr>
        <p:spPr>
          <a:xfrm rot="2196387">
            <a:off x="4630264" y="3449041"/>
            <a:ext cx="484632" cy="130559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254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0" grpId="0" animBg="1"/>
      <p:bldP spid="31" grpId="0" animBg="1"/>
      <p:bldP spid="27" grpId="0" animBg="1"/>
      <p:bldP spid="5" grpId="0" animBg="1"/>
      <p:bldP spid="6" grpId="0" animBg="1"/>
      <p:bldP spid="28" grpId="0" animBg="1"/>
      <p:bldP spid="29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Os Pitagóricos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8038628" y="1844824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Pitágoras de </a:t>
            </a:r>
            <a:r>
              <a:rPr lang="pt-BR" sz="2800" dirty="0" err="1">
                <a:solidFill>
                  <a:srgbClr val="00B050"/>
                </a:solidFill>
              </a:rPr>
              <a:t>Samos</a:t>
            </a:r>
            <a:r>
              <a:rPr lang="pt-BR" sz="2800" dirty="0"/>
              <a:t> (610 – 546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A06F5-E79D-41A8-AE86-51870D71CD23}"/>
              </a:ext>
            </a:extLst>
          </p:cNvPr>
          <p:cNvSpPr/>
          <p:nvPr/>
        </p:nvSpPr>
        <p:spPr>
          <a:xfrm>
            <a:off x="8470676" y="3431907"/>
            <a:ext cx="2448272" cy="112352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Número</a:t>
            </a: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14684112">
            <a:off x="7359091" y="2677262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16707938">
            <a:off x="7412401" y="3765930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4" name="Picture 8" descr="Pitagoras png » PNG Image">
            <a:extLst>
              <a:ext uri="{FF2B5EF4-FFF2-40B4-BE49-F238E27FC236}">
                <a16:creationId xmlns:a16="http://schemas.microsoft.com/office/drawing/2014/main" id="{3F11D3A5-2C53-4134-A5AD-410596FB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1844824"/>
            <a:ext cx="32194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Teorema de Pitágoras: aprenda de vez - Gestão Educacional">
            <a:extLst>
              <a:ext uri="{FF2B5EF4-FFF2-40B4-BE49-F238E27FC236}">
                <a16:creationId xmlns:a16="http://schemas.microsoft.com/office/drawing/2014/main" id="{ECAD5AB9-C9C5-4FD2-9FC9-9EC34833B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4" y="2720863"/>
            <a:ext cx="3468177" cy="18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DB80EA6-E273-ECEB-9975-6D86B1E0D346}"/>
              </a:ext>
            </a:extLst>
          </p:cNvPr>
          <p:cNvSpPr/>
          <p:nvPr/>
        </p:nvSpPr>
        <p:spPr>
          <a:xfrm>
            <a:off x="8470676" y="5373216"/>
            <a:ext cx="3024336" cy="1123528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Número </a:t>
            </a:r>
            <a:r>
              <a:rPr lang="pt-BR" sz="2400" dirty="0">
                <a:solidFill>
                  <a:srgbClr val="FF0000"/>
                </a:solidFill>
              </a:rPr>
              <a:t>=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00B050"/>
                </a:solidFill>
              </a:rPr>
              <a:t>Medidas</a:t>
            </a:r>
            <a:r>
              <a:rPr lang="pt-BR" sz="2400" dirty="0"/>
              <a:t> 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CEE2C3E1-6173-8A6E-FE45-1A91BF74BBB2}"/>
              </a:ext>
            </a:extLst>
          </p:cNvPr>
          <p:cNvSpPr/>
          <p:nvPr/>
        </p:nvSpPr>
        <p:spPr>
          <a:xfrm rot="18328970">
            <a:off x="7796312" y="4817545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05458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796FEC26-EF6B-409C-866C-4D580AF6B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116" y="188640"/>
            <a:ext cx="5328592" cy="3996444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EF92C10B-6AD9-47E3-AFC4-D82ECEA2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971" y="4424606"/>
            <a:ext cx="3984898" cy="22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5555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098" name="Picture 2" descr="Karl Popper's theory of falsification – Isaac's science blog">
            <a:extLst>
              <a:ext uri="{FF2B5EF4-FFF2-40B4-BE49-F238E27FC236}">
                <a16:creationId xmlns:a16="http://schemas.microsoft.com/office/drawing/2014/main" id="{14F49FAF-1D01-4058-BD03-759AB2B6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293348"/>
            <a:ext cx="2881884" cy="19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a 2">
            <a:extLst>
              <a:ext uri="{FF2B5EF4-FFF2-40B4-BE49-F238E27FC236}">
                <a16:creationId xmlns:a16="http://schemas.microsoft.com/office/drawing/2014/main" id="{272B4AA2-85B5-4F12-823C-129FADEA804E}"/>
              </a:ext>
            </a:extLst>
          </p:cNvPr>
          <p:cNvSpPr/>
          <p:nvPr/>
        </p:nvSpPr>
        <p:spPr>
          <a:xfrm>
            <a:off x="2566020" y="81004"/>
            <a:ext cx="6912768" cy="8997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FILOSOFIA DA CIÊNCIA</a:t>
            </a:r>
            <a:endParaRPr lang="pt-BR" sz="900" dirty="0"/>
          </a:p>
        </p:txBody>
      </p:sp>
      <p:pic>
        <p:nvPicPr>
          <p:cNvPr id="4100" name="Picture 4" descr="Thomas Kuhn - 07/18/1922 - 06/17/1996 timeline | Timetoast timelines">
            <a:extLst>
              <a:ext uri="{FF2B5EF4-FFF2-40B4-BE49-F238E27FC236}">
                <a16:creationId xmlns:a16="http://schemas.microsoft.com/office/drawing/2014/main" id="{3DF05336-AD00-40F1-A219-F71B70A4F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57" y="3786670"/>
            <a:ext cx="20478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604B08E-4689-44B8-8AAC-DB3BF8A18E40}"/>
              </a:ext>
            </a:extLst>
          </p:cNvPr>
          <p:cNvSpPr/>
          <p:nvPr/>
        </p:nvSpPr>
        <p:spPr>
          <a:xfrm>
            <a:off x="119212" y="1052736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00B050"/>
                </a:solidFill>
                <a:latin typeface="Algerian" panose="04020705040A02060702" pitchFamily="82" charset="0"/>
              </a:rPr>
              <a:t>Karl Popper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(1902-1994)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5D55CCB-050A-4546-9E5C-1AF9B1A6DEB5}"/>
              </a:ext>
            </a:extLst>
          </p:cNvPr>
          <p:cNvSpPr/>
          <p:nvPr/>
        </p:nvSpPr>
        <p:spPr>
          <a:xfrm>
            <a:off x="7678588" y="5949280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Thomas Kuhn: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(1922-1996)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69EC175-CD7B-428B-AE3C-2E50E69C46D2}"/>
              </a:ext>
            </a:extLst>
          </p:cNvPr>
          <p:cNvSpPr/>
          <p:nvPr/>
        </p:nvSpPr>
        <p:spPr>
          <a:xfrm>
            <a:off x="115328" y="2019131"/>
            <a:ext cx="4102992" cy="1437253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O que é Ciência?</a:t>
            </a:r>
          </a:p>
          <a:p>
            <a:pPr lvl="1"/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Não há verdades absolutas!</a:t>
            </a:r>
          </a:p>
          <a:p>
            <a:pPr lvl="1"/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Toda ciência é conjectural;</a:t>
            </a:r>
            <a:endParaRPr lang="pt-BR" sz="16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67FC8BB-DC99-4AB8-85D1-43FB7B507EB9}"/>
              </a:ext>
            </a:extLst>
          </p:cNvPr>
          <p:cNvSpPr/>
          <p:nvPr/>
        </p:nvSpPr>
        <p:spPr>
          <a:xfrm>
            <a:off x="128598" y="3545339"/>
            <a:ext cx="4102992" cy="1144871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Leis Científicas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:</a:t>
            </a:r>
          </a:p>
          <a:p>
            <a:pPr lvl="1"/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Hipotéticas – Provisórias.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BA84C84-C968-4761-BA37-89291EAFFBF2}"/>
              </a:ext>
            </a:extLst>
          </p:cNvPr>
          <p:cNvSpPr/>
          <p:nvPr/>
        </p:nvSpPr>
        <p:spPr>
          <a:xfrm>
            <a:off x="128035" y="4771643"/>
            <a:ext cx="4102992" cy="1144871"/>
          </a:xfrm>
          <a:prstGeom prst="round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Falsificacionismo</a:t>
            </a:r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:</a:t>
            </a:r>
          </a:p>
          <a:p>
            <a:pPr lvl="1"/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O motor da ciência.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02D291E9-255F-4AEB-A51D-0EAFC7CB5E9B}"/>
              </a:ext>
            </a:extLst>
          </p:cNvPr>
          <p:cNvSpPr/>
          <p:nvPr/>
        </p:nvSpPr>
        <p:spPr>
          <a:xfrm rot="5400000">
            <a:off x="4220638" y="1488397"/>
            <a:ext cx="484632" cy="38259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05ED7D58-94E1-4D18-801D-FF250720C9F9}"/>
              </a:ext>
            </a:extLst>
          </p:cNvPr>
          <p:cNvSpPr/>
          <p:nvPr/>
        </p:nvSpPr>
        <p:spPr>
          <a:xfrm rot="2709426">
            <a:off x="4447158" y="3372755"/>
            <a:ext cx="484632" cy="54453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A7228BB-1BEF-4777-AA5D-2D8C05B689B5}"/>
              </a:ext>
            </a:extLst>
          </p:cNvPr>
          <p:cNvSpPr/>
          <p:nvPr/>
        </p:nvSpPr>
        <p:spPr>
          <a:xfrm>
            <a:off x="7643316" y="5157192"/>
            <a:ext cx="4102992" cy="751385"/>
          </a:xfrm>
          <a:prstGeom prst="roundRect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REVOLUÇÃO CIENTÍFICA</a:t>
            </a:r>
            <a:endParaRPr lang="pt-B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CBA0E79-B43F-44FC-B9D0-E5DA8BCFE388}"/>
              </a:ext>
            </a:extLst>
          </p:cNvPr>
          <p:cNvSpPr/>
          <p:nvPr/>
        </p:nvSpPr>
        <p:spPr>
          <a:xfrm>
            <a:off x="7643316" y="4333799"/>
            <a:ext cx="4102992" cy="751385"/>
          </a:xfrm>
          <a:prstGeom prst="roundRect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Ciência Extraordinária (Anormal):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Novo Paradigma;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2B89CA8-33CA-4DF6-8C2E-A01B52BEDFB8}"/>
              </a:ext>
            </a:extLst>
          </p:cNvPr>
          <p:cNvSpPr/>
          <p:nvPr/>
        </p:nvSpPr>
        <p:spPr>
          <a:xfrm>
            <a:off x="7643316" y="3501008"/>
            <a:ext cx="4102992" cy="751385"/>
          </a:xfrm>
          <a:prstGeom prst="roundRect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Anomalia: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Crise do Paradigma </a:t>
            </a: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(Transição);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92B0BB52-934F-4B8A-BFE7-00DD713799DF}"/>
              </a:ext>
            </a:extLst>
          </p:cNvPr>
          <p:cNvSpPr/>
          <p:nvPr/>
        </p:nvSpPr>
        <p:spPr>
          <a:xfrm>
            <a:off x="7643316" y="2677615"/>
            <a:ext cx="4102992" cy="751385"/>
          </a:xfrm>
          <a:prstGeom prst="roundRect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Ciência Normal: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(acúmulo de dados);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37954EFD-8412-4D0D-9AB8-AA1B1B629E84}"/>
              </a:ext>
            </a:extLst>
          </p:cNvPr>
          <p:cNvSpPr/>
          <p:nvPr/>
        </p:nvSpPr>
        <p:spPr>
          <a:xfrm>
            <a:off x="7678588" y="1844824"/>
            <a:ext cx="4102992" cy="751385"/>
          </a:xfrm>
          <a:prstGeom prst="roundRect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Incomensurabilidade do Paradigma;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Importância da teoria;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3AA29AE1-B244-4E43-9A5E-D6EE6936651B}"/>
              </a:ext>
            </a:extLst>
          </p:cNvPr>
          <p:cNvSpPr/>
          <p:nvPr/>
        </p:nvSpPr>
        <p:spPr>
          <a:xfrm>
            <a:off x="7678588" y="1052736"/>
            <a:ext cx="4102992" cy="751385"/>
          </a:xfrm>
          <a:prstGeom prst="roundRect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Paradigma: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Teoria;</a:t>
            </a: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AF42BC00-057F-4E7B-B0C7-6A6C49BD3D26}"/>
              </a:ext>
            </a:extLst>
          </p:cNvPr>
          <p:cNvSpPr/>
          <p:nvPr/>
        </p:nvSpPr>
        <p:spPr>
          <a:xfrm rot="16200000">
            <a:off x="7244974" y="6269251"/>
            <a:ext cx="484632" cy="38259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833D806E-4A8D-4563-96A6-472E3F026D8B}"/>
              </a:ext>
            </a:extLst>
          </p:cNvPr>
          <p:cNvSpPr/>
          <p:nvPr/>
        </p:nvSpPr>
        <p:spPr>
          <a:xfrm rot="14122687">
            <a:off x="7202839" y="3761820"/>
            <a:ext cx="484632" cy="38259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D78ABDC-6A7D-4BE0-A9CE-9EF4E9AF6F49}"/>
              </a:ext>
            </a:extLst>
          </p:cNvPr>
          <p:cNvSpPr/>
          <p:nvPr/>
        </p:nvSpPr>
        <p:spPr>
          <a:xfrm>
            <a:off x="128034" y="6048428"/>
            <a:ext cx="4925363" cy="654437"/>
          </a:xfrm>
          <a:prstGeom prst="rect">
            <a:avLst/>
          </a:prstGeom>
          <a:noFill/>
          <a:ln>
            <a:solidFill>
              <a:srgbClr val="FFC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https://youtu.be/zbNhnXWJqaQ</a:t>
            </a:r>
          </a:p>
        </p:txBody>
      </p:sp>
    </p:spTree>
    <p:extLst>
      <p:ext uri="{BB962C8B-B14F-4D97-AF65-F5344CB8AC3E}">
        <p14:creationId xmlns:p14="http://schemas.microsoft.com/office/powerpoint/2010/main" val="1212422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  <p:bldP spid="5" grpId="0" animBg="1"/>
      <p:bldP spid="11" grpId="0" animBg="1"/>
      <p:bldP spid="16" grpId="0" animBg="1"/>
      <p:bldP spid="17" grpId="0" animBg="1"/>
      <p:bldP spid="15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31" grpId="0" animBg="1"/>
      <p:bldP spid="32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Onda 24">
            <a:extLst>
              <a:ext uri="{FF2B5EF4-FFF2-40B4-BE49-F238E27FC236}">
                <a16:creationId xmlns:a16="http://schemas.microsoft.com/office/drawing/2014/main" id="{1B62170D-8E19-463B-B602-CB7DB7F5CD3C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Pós-Modernismo</a:t>
            </a:r>
            <a:endParaRPr lang="pt-BR" sz="9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DC8A55-34A0-4CA5-8F3B-AA9362D5F685}"/>
              </a:ext>
            </a:extLst>
          </p:cNvPr>
          <p:cNvSpPr/>
          <p:nvPr/>
        </p:nvSpPr>
        <p:spPr>
          <a:xfrm>
            <a:off x="449235" y="1408424"/>
            <a:ext cx="4102992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Michel Foucault: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(1926-1984)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E688E58-52D0-43FA-A2D1-13D296F4F9F5}"/>
              </a:ext>
            </a:extLst>
          </p:cNvPr>
          <p:cNvSpPr/>
          <p:nvPr/>
        </p:nvSpPr>
        <p:spPr>
          <a:xfrm rot="5400000">
            <a:off x="4633763" y="1206047"/>
            <a:ext cx="484632" cy="54732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0F0E6817-AD39-436B-BD6F-B77C37852691}"/>
              </a:ext>
            </a:extLst>
          </p:cNvPr>
          <p:cNvSpPr/>
          <p:nvPr/>
        </p:nvSpPr>
        <p:spPr>
          <a:xfrm rot="18491866">
            <a:off x="6868773" y="3739394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04C18CD2-2A71-44B6-B81B-06088507D35C}"/>
              </a:ext>
            </a:extLst>
          </p:cNvPr>
          <p:cNvSpPr/>
          <p:nvPr/>
        </p:nvSpPr>
        <p:spPr>
          <a:xfrm rot="2488895">
            <a:off x="4204469" y="3100376"/>
            <a:ext cx="484632" cy="80342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7C1B51-ADCD-436F-AB89-15C28C7C6D50}"/>
              </a:ext>
            </a:extLst>
          </p:cNvPr>
          <p:cNvSpPr txBox="1"/>
          <p:nvPr/>
        </p:nvSpPr>
        <p:spPr>
          <a:xfrm>
            <a:off x="531677" y="4054065"/>
            <a:ext cx="4500734" cy="1323439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Foucault – Poder: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Exerce em rede (complexa);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Todas as partes;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Provem de todos os lugares;</a:t>
            </a:r>
          </a:p>
        </p:txBody>
      </p:sp>
      <p:pic>
        <p:nvPicPr>
          <p:cNvPr id="6148" name="Picture 4" descr="O Cogito e o Impensado – Estudos de Direito, biopolítica e ...">
            <a:extLst>
              <a:ext uri="{FF2B5EF4-FFF2-40B4-BE49-F238E27FC236}">
                <a16:creationId xmlns:a16="http://schemas.microsoft.com/office/drawing/2014/main" id="{56215F14-855F-4980-A083-E7959CED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1177536"/>
            <a:ext cx="2873813" cy="2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E324ED-F14D-490E-AFE2-B3F3C7D8316A}"/>
              </a:ext>
            </a:extLst>
          </p:cNvPr>
          <p:cNvSpPr txBox="1"/>
          <p:nvPr/>
        </p:nvSpPr>
        <p:spPr>
          <a:xfrm>
            <a:off x="7606580" y="3359426"/>
            <a:ext cx="4304934" cy="344709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Arquitetura de vigilância;</a:t>
            </a:r>
          </a:p>
          <a:p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Aplicação na sociedade;</a:t>
            </a:r>
          </a:p>
          <a:p>
            <a:r>
              <a:rPr lang="pt-BR" sz="2000" dirty="0">
                <a:latin typeface="Comic Sans MS" panose="030F0702030302020204" pitchFamily="66" charset="0"/>
              </a:rPr>
              <a:t>Aperfeiçoa o exercício do poder (Controle);</a:t>
            </a:r>
          </a:p>
          <a:p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Adestra, condiciona e educa;</a:t>
            </a:r>
          </a:p>
          <a:p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Cria seres úteis e dóceis;</a:t>
            </a:r>
          </a:p>
          <a:p>
            <a:r>
              <a:rPr lang="pt-BR" sz="2000" dirty="0">
                <a:latin typeface="Comic Sans MS" panose="030F0702030302020204" pitchFamily="66" charset="0"/>
              </a:rPr>
              <a:t>A força está em não intervir;</a:t>
            </a:r>
          </a:p>
          <a:p>
            <a:r>
              <a:rPr lang="pt-B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É primordial que saibam que estão sendo vigiados;</a:t>
            </a:r>
          </a:p>
          <a:p>
            <a:r>
              <a:rPr lang="pt-B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Exerce um poder sutil;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88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0" grpId="0" animBg="1"/>
      <p:bldP spid="31" grpId="0" animBg="1"/>
      <p:bldP spid="21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Onda 24">
            <a:extLst>
              <a:ext uri="{FF2B5EF4-FFF2-40B4-BE49-F238E27FC236}">
                <a16:creationId xmlns:a16="http://schemas.microsoft.com/office/drawing/2014/main" id="{1B62170D-8E19-463B-B602-CB7DB7F5CD3C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Hannah e Habermas</a:t>
            </a:r>
            <a:endParaRPr lang="pt-BR" sz="9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DC8A55-34A0-4CA5-8F3B-AA9362D5F685}"/>
              </a:ext>
            </a:extLst>
          </p:cNvPr>
          <p:cNvSpPr/>
          <p:nvPr/>
        </p:nvSpPr>
        <p:spPr>
          <a:xfrm>
            <a:off x="81742" y="1198720"/>
            <a:ext cx="3850964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Hannah </a:t>
            </a:r>
            <a:r>
              <a:rPr lang="pt-BR" sz="2800" dirty="0" err="1">
                <a:solidFill>
                  <a:srgbClr val="00B050"/>
                </a:solidFill>
                <a:latin typeface="Algerian" panose="04020705040A02060702" pitchFamily="82" charset="0"/>
              </a:rPr>
              <a:t>arendt</a:t>
            </a:r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(1906-1975)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E688E58-52D0-43FA-A2D1-13D296F4F9F5}"/>
              </a:ext>
            </a:extLst>
          </p:cNvPr>
          <p:cNvSpPr/>
          <p:nvPr/>
        </p:nvSpPr>
        <p:spPr>
          <a:xfrm rot="5400000">
            <a:off x="3973938" y="1198896"/>
            <a:ext cx="484632" cy="44394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0F0E6817-AD39-436B-BD6F-B77C37852691}"/>
              </a:ext>
            </a:extLst>
          </p:cNvPr>
          <p:cNvSpPr/>
          <p:nvPr/>
        </p:nvSpPr>
        <p:spPr>
          <a:xfrm rot="16200000">
            <a:off x="7424297" y="5721448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04C18CD2-2A71-44B6-B81B-06088507D35C}"/>
              </a:ext>
            </a:extLst>
          </p:cNvPr>
          <p:cNvSpPr/>
          <p:nvPr/>
        </p:nvSpPr>
        <p:spPr>
          <a:xfrm rot="2488895">
            <a:off x="3657771" y="2139809"/>
            <a:ext cx="484632" cy="80342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7C1B51-ADCD-436F-AB89-15C28C7C6D50}"/>
              </a:ext>
            </a:extLst>
          </p:cNvPr>
          <p:cNvSpPr txBox="1"/>
          <p:nvPr/>
        </p:nvSpPr>
        <p:spPr>
          <a:xfrm>
            <a:off x="62297" y="2869916"/>
            <a:ext cx="4267919" cy="3785652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</a:rPr>
              <a:t>A Banalidade do mal: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92D050"/>
                </a:solidFill>
              </a:rPr>
              <a:t>Racionalização extremada: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Obediência cega as leis;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Uso de técnicas;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Recursos jurídicos;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Relações de poder;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92D050"/>
                </a:solidFill>
              </a:rPr>
              <a:t>Razão instrumental: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A falta da reflexão </a:t>
            </a:r>
            <a:r>
              <a:rPr lang="pt-BR" sz="2400" dirty="0">
                <a:sym typeface="Wingdings" panose="05000000000000000000" pitchFamily="2" charset="2"/>
              </a:rPr>
              <a:t>(pensar):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banalidade do mal.</a:t>
            </a:r>
            <a:endParaRPr lang="pt-BR" sz="24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E324ED-F14D-490E-AFE2-B3F3C7D8316A}"/>
              </a:ext>
            </a:extLst>
          </p:cNvPr>
          <p:cNvSpPr txBox="1"/>
          <p:nvPr/>
        </p:nvSpPr>
        <p:spPr>
          <a:xfrm>
            <a:off x="8479139" y="3002978"/>
            <a:ext cx="3251081" cy="258532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Razão comunicativa;</a:t>
            </a:r>
          </a:p>
          <a:p>
            <a:r>
              <a:rPr lang="pt-BR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Razão instrumental;</a:t>
            </a:r>
          </a:p>
          <a:p>
            <a:r>
              <a:rPr lang="pt-BR" sz="24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Ação comunicativa;</a:t>
            </a:r>
          </a:p>
          <a:p>
            <a:r>
              <a:rPr lang="pt-BR" sz="2400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Esfera Pública;</a:t>
            </a:r>
          </a:p>
          <a:p>
            <a:r>
              <a:rPr lang="pt-BR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Mundo da Vida;</a:t>
            </a:r>
          </a:p>
          <a:p>
            <a:r>
              <a:rPr lang="pt-BR" sz="24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Mundo do Sistema;</a:t>
            </a:r>
          </a:p>
          <a:p>
            <a:endParaRPr lang="pt-BR" dirty="0"/>
          </a:p>
        </p:txBody>
      </p:sp>
      <p:pic>
        <p:nvPicPr>
          <p:cNvPr id="7170" name="Picture 2" descr="Hannah Arendt's angst was born in the US, says author | The Times ...">
            <a:extLst>
              <a:ext uri="{FF2B5EF4-FFF2-40B4-BE49-F238E27FC236}">
                <a16:creationId xmlns:a16="http://schemas.microsoft.com/office/drawing/2014/main" id="{C031A325-D35D-423F-A44E-62B7AD39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25" y="1238180"/>
            <a:ext cx="3364633" cy="210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urgen Habermas wint Erasmusprijs | Habermas, Pensadores, Homens">
            <a:extLst>
              <a:ext uri="{FF2B5EF4-FFF2-40B4-BE49-F238E27FC236}">
                <a16:creationId xmlns:a16="http://schemas.microsoft.com/office/drawing/2014/main" id="{AAD6E4AB-9294-450B-834A-B2540191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3689642"/>
            <a:ext cx="2084786" cy="29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396D9DC-A031-4241-8742-B0852BBD99AE}"/>
              </a:ext>
            </a:extLst>
          </p:cNvPr>
          <p:cNvSpPr/>
          <p:nvPr/>
        </p:nvSpPr>
        <p:spPr>
          <a:xfrm>
            <a:off x="8179198" y="5733423"/>
            <a:ext cx="3850964" cy="86409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  <a:latin typeface="Algerian" panose="04020705040A02060702" pitchFamily="82" charset="0"/>
              </a:rPr>
              <a:t>Habermas: </a:t>
            </a:r>
            <a:r>
              <a:rPr lang="pt-BR" sz="2800" dirty="0">
                <a:solidFill>
                  <a:schemeClr val="tx1"/>
                </a:solidFill>
                <a:latin typeface="Algerian" panose="04020705040A02060702" pitchFamily="82" charset="0"/>
              </a:rPr>
              <a:t>(1929)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00582F8-65FF-4B09-915C-FDBC81F2FED3}"/>
              </a:ext>
            </a:extLst>
          </p:cNvPr>
          <p:cNvSpPr/>
          <p:nvPr/>
        </p:nvSpPr>
        <p:spPr>
          <a:xfrm>
            <a:off x="8179198" y="1630768"/>
            <a:ext cx="3747862" cy="914400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atin typeface="Algerian" panose="04020705040A02060702" pitchFamily="82" charset="0"/>
              </a:rPr>
              <a:t>CONSENSO!!!</a:t>
            </a:r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E4C251DA-D644-4AEF-8C8C-6FBCB6337A8C}"/>
              </a:ext>
            </a:extLst>
          </p:cNvPr>
          <p:cNvSpPr/>
          <p:nvPr/>
        </p:nvSpPr>
        <p:spPr>
          <a:xfrm rot="16200000">
            <a:off x="7516160" y="4362375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FC2427E3-1E91-4A8F-B230-DD0A7FFAFD9C}"/>
              </a:ext>
            </a:extLst>
          </p:cNvPr>
          <p:cNvSpPr/>
          <p:nvPr/>
        </p:nvSpPr>
        <p:spPr>
          <a:xfrm rot="13635740">
            <a:off x="7516159" y="3342930"/>
            <a:ext cx="484632" cy="88804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8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0" grpId="0" animBg="1"/>
      <p:bldP spid="31" grpId="0" animBg="1"/>
      <p:bldP spid="21" grpId="0" animBg="1"/>
      <p:bldP spid="3" grpId="0" animBg="1"/>
      <p:bldP spid="13" grpId="0" animBg="1"/>
      <p:bldP spid="2" grpId="0" animBg="1"/>
      <p:bldP spid="15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196" name="Picture 4" descr="Tamo Junto Sticker by O Boticário for iOS &amp; Android | GIPHY">
            <a:extLst>
              <a:ext uri="{FF2B5EF4-FFF2-40B4-BE49-F238E27FC236}">
                <a16:creationId xmlns:a16="http://schemas.microsoft.com/office/drawing/2014/main" id="{D7A6453E-02F7-45A8-9A90-A631E60B2E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0"/>
            <a:ext cx="6738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431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Os </a:t>
            </a:r>
            <a:r>
              <a:rPr lang="pt-BR" sz="3600" dirty="0">
                <a:latin typeface="Century Gothic" panose="020B0502020202020204" pitchFamily="34" charset="0"/>
              </a:rPr>
              <a:t>Atomistas - Pluralistas</a:t>
            </a:r>
            <a:endParaRPr lang="pt-BR" sz="3200" dirty="0">
              <a:latin typeface="Century Gothic" panose="020B0502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AA2526-1765-425E-94C5-0874934DB8CE}"/>
              </a:ext>
            </a:extLst>
          </p:cNvPr>
          <p:cNvSpPr/>
          <p:nvPr/>
        </p:nvSpPr>
        <p:spPr>
          <a:xfrm>
            <a:off x="909836" y="1224857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Leucipo</a:t>
            </a:r>
            <a:r>
              <a:rPr lang="pt-BR" sz="2800" dirty="0"/>
              <a:t> (Morte em 370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99A06F5-E79D-41A8-AE86-51870D71CD23}"/>
              </a:ext>
            </a:extLst>
          </p:cNvPr>
          <p:cNvSpPr/>
          <p:nvPr/>
        </p:nvSpPr>
        <p:spPr>
          <a:xfrm>
            <a:off x="1269876" y="2470869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Átomos</a:t>
            </a: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58A45CF6-A8DD-4FA3-9CE8-1B1B306CBA2F}"/>
              </a:ext>
            </a:extLst>
          </p:cNvPr>
          <p:cNvSpPr/>
          <p:nvPr/>
        </p:nvSpPr>
        <p:spPr>
          <a:xfrm rot="5400000">
            <a:off x="4541100" y="1113304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BD61977-5550-4DA9-A711-27D7CB1A0BD4}"/>
              </a:ext>
            </a:extLst>
          </p:cNvPr>
          <p:cNvSpPr/>
          <p:nvPr/>
        </p:nvSpPr>
        <p:spPr>
          <a:xfrm rot="3842263">
            <a:off x="4453796" y="1907800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Leucipo de Mileto - Wikiquote">
            <a:extLst>
              <a:ext uri="{FF2B5EF4-FFF2-40B4-BE49-F238E27FC236}">
                <a16:creationId xmlns:a16="http://schemas.microsoft.com/office/drawing/2014/main" id="{614B1D41-D606-4415-9AD8-6B357FDF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89" y="1124744"/>
            <a:ext cx="1245295" cy="15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emócrito de Abdera - Posts | Facebook">
            <a:extLst>
              <a:ext uri="{FF2B5EF4-FFF2-40B4-BE49-F238E27FC236}">
                <a16:creationId xmlns:a16="http://schemas.microsoft.com/office/drawing/2014/main" id="{B2B0DAF2-D36E-47F5-9569-C1571F2C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6" y="5399564"/>
            <a:ext cx="1173288" cy="14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6DD08D08-785F-4024-A8D4-BBAB8FB8269B}"/>
              </a:ext>
            </a:extLst>
          </p:cNvPr>
          <p:cNvSpPr/>
          <p:nvPr/>
        </p:nvSpPr>
        <p:spPr>
          <a:xfrm>
            <a:off x="913228" y="4631260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Demócrito</a:t>
            </a:r>
            <a:r>
              <a:rPr lang="pt-BR" sz="2800" dirty="0"/>
              <a:t> (460 - 370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228CD0D-80A8-4D9E-A814-5EE37D724021}"/>
              </a:ext>
            </a:extLst>
          </p:cNvPr>
          <p:cNvSpPr/>
          <p:nvPr/>
        </p:nvSpPr>
        <p:spPr>
          <a:xfrm>
            <a:off x="1273268" y="5877272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Átomos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69EE76F5-282F-4C6A-911F-B544686F6FA4}"/>
              </a:ext>
            </a:extLst>
          </p:cNvPr>
          <p:cNvSpPr/>
          <p:nvPr/>
        </p:nvSpPr>
        <p:spPr>
          <a:xfrm rot="7204605">
            <a:off x="4510520" y="5060322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C4C3DDE2-6221-4C22-8DF2-E2ABBB126D69}"/>
              </a:ext>
            </a:extLst>
          </p:cNvPr>
          <p:cNvSpPr/>
          <p:nvPr/>
        </p:nvSpPr>
        <p:spPr>
          <a:xfrm rot="5400000">
            <a:off x="4484388" y="5820093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8" name="Picture 8" descr="Faculdade de Humanidades Pedro II: Empédocles, Leucipo ...">
            <a:extLst>
              <a:ext uri="{FF2B5EF4-FFF2-40B4-BE49-F238E27FC236}">
                <a16:creationId xmlns:a16="http://schemas.microsoft.com/office/drawing/2014/main" id="{7D12348E-532A-412D-8345-B50662F1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89" y="2708920"/>
            <a:ext cx="1245295" cy="149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F444D260-F435-4E26-9BEF-A564ABEAD9ED}"/>
              </a:ext>
            </a:extLst>
          </p:cNvPr>
          <p:cNvSpPr/>
          <p:nvPr/>
        </p:nvSpPr>
        <p:spPr>
          <a:xfrm>
            <a:off x="7894612" y="1656905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Empédocles</a:t>
            </a:r>
            <a:r>
              <a:rPr lang="pt-BR" sz="2800" dirty="0"/>
              <a:t> (495 - 430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068B57A-BEE6-4152-9664-4F9AA9C0C062}"/>
              </a:ext>
            </a:extLst>
          </p:cNvPr>
          <p:cNvSpPr/>
          <p:nvPr/>
        </p:nvSpPr>
        <p:spPr>
          <a:xfrm>
            <a:off x="8254652" y="2902917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Água</a:t>
            </a:r>
            <a:r>
              <a:rPr lang="pt-BR" sz="2400" dirty="0">
                <a:sym typeface="Wingdings" panose="05000000000000000000" pitchFamily="2" charset="2"/>
              </a:rPr>
              <a:t> –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Ar</a:t>
            </a:r>
            <a:r>
              <a:rPr lang="pt-BR" sz="2400" dirty="0">
                <a:sym typeface="Wingdings" panose="05000000000000000000" pitchFamily="2" charset="2"/>
              </a:rPr>
              <a:t> –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Terra</a:t>
            </a:r>
            <a:r>
              <a:rPr lang="pt-BR" sz="2400" dirty="0">
                <a:sym typeface="Wingdings" panose="05000000000000000000" pitchFamily="2" charset="2"/>
              </a:rPr>
              <a:t> –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Fogo</a:t>
            </a:r>
            <a:r>
              <a:rPr lang="pt-BR" sz="2400" dirty="0">
                <a:sym typeface="Wingdings" panose="05000000000000000000" pitchFamily="2" charset="2"/>
              </a:rPr>
              <a:t>.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5BE131BE-A705-4071-A745-8351987F506A}"/>
              </a:ext>
            </a:extLst>
          </p:cNvPr>
          <p:cNvSpPr/>
          <p:nvPr/>
        </p:nvSpPr>
        <p:spPr>
          <a:xfrm rot="13975263">
            <a:off x="7105819" y="2121749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6AEAB582-F694-4E09-AB51-B6EC83EA3B8E}"/>
              </a:ext>
            </a:extLst>
          </p:cNvPr>
          <p:cNvSpPr/>
          <p:nvPr/>
        </p:nvSpPr>
        <p:spPr>
          <a:xfrm rot="15831492">
            <a:off x="7183062" y="2898924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30" name="Picture 10" descr="Anaxagoras: Biography, Philosophy &amp; Quotes | Study.com">
            <a:extLst>
              <a:ext uri="{FF2B5EF4-FFF2-40B4-BE49-F238E27FC236}">
                <a16:creationId xmlns:a16="http://schemas.microsoft.com/office/drawing/2014/main" id="{7780CDB0-847E-4466-9A51-E1F52FF2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88" y="4222875"/>
            <a:ext cx="1245295" cy="11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BE26BABF-0DF0-4045-91D9-B9550DE2823E}"/>
              </a:ext>
            </a:extLst>
          </p:cNvPr>
          <p:cNvSpPr/>
          <p:nvPr/>
        </p:nvSpPr>
        <p:spPr>
          <a:xfrm>
            <a:off x="7894612" y="3975448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Anaxágoras</a:t>
            </a:r>
            <a:r>
              <a:rPr lang="pt-BR" sz="2800" dirty="0"/>
              <a:t> (500 - 428 </a:t>
            </a:r>
            <a:r>
              <a:rPr lang="pt-BR" sz="2800" dirty="0" err="1"/>
              <a:t>a.c</a:t>
            </a:r>
            <a:r>
              <a:rPr lang="pt-BR" sz="2800" dirty="0"/>
              <a:t>)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524BD4A-931A-463A-8494-C1DE2965968E}"/>
              </a:ext>
            </a:extLst>
          </p:cNvPr>
          <p:cNvSpPr/>
          <p:nvPr/>
        </p:nvSpPr>
        <p:spPr>
          <a:xfrm>
            <a:off x="7884521" y="5013176"/>
            <a:ext cx="3178443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 err="1">
                <a:solidFill>
                  <a:srgbClr val="00B050"/>
                </a:solidFill>
                <a:sym typeface="Wingdings" panose="05000000000000000000" pitchFamily="2" charset="2"/>
              </a:rPr>
              <a:t>Homeomerias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FFC000"/>
                </a:solidFill>
                <a:sym typeface="Wingdings" panose="05000000000000000000" pitchFamily="2" charset="2"/>
              </a:rPr>
              <a:t>(sementes).</a:t>
            </a:r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C13086E2-B890-49C3-92E0-B92179686EE1}"/>
              </a:ext>
            </a:extLst>
          </p:cNvPr>
          <p:cNvSpPr/>
          <p:nvPr/>
        </p:nvSpPr>
        <p:spPr>
          <a:xfrm rot="16200000">
            <a:off x="7097390" y="3974201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201AE68B-8325-4E81-B791-0B49E38C2CA1}"/>
              </a:ext>
            </a:extLst>
          </p:cNvPr>
          <p:cNvSpPr/>
          <p:nvPr/>
        </p:nvSpPr>
        <p:spPr>
          <a:xfrm rot="17731114">
            <a:off x="7183062" y="4665368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AF0D156-2667-4B9C-830B-E6CF4D58E14D}"/>
              </a:ext>
            </a:extLst>
          </p:cNvPr>
          <p:cNvSpPr/>
          <p:nvPr/>
        </p:nvSpPr>
        <p:spPr>
          <a:xfrm>
            <a:off x="7894612" y="6021288"/>
            <a:ext cx="3178443" cy="785180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/>
              <a:t>Noús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Inteligência que governa tudo.</a:t>
            </a:r>
            <a:endParaRPr lang="pt-BR" sz="2400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69850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Century Gothic" panose="020B0502020202020204" pitchFamily="34" charset="0"/>
              </a:rPr>
              <a:t>Os </a:t>
            </a:r>
            <a:r>
              <a:rPr lang="pt-BR" sz="4000" dirty="0" err="1">
                <a:latin typeface="Century Gothic" panose="020B0502020202020204" pitchFamily="34" charset="0"/>
              </a:rPr>
              <a:t>Eléatas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D08D08-785F-4024-A8D4-BBAB8FB8269B}"/>
              </a:ext>
            </a:extLst>
          </p:cNvPr>
          <p:cNvSpPr/>
          <p:nvPr/>
        </p:nvSpPr>
        <p:spPr>
          <a:xfrm>
            <a:off x="644403" y="1052736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Parmênides de Eléia </a:t>
            </a:r>
            <a:r>
              <a:rPr lang="pt-BR" sz="2800" dirty="0">
                <a:solidFill>
                  <a:schemeClr val="tx1"/>
                </a:solidFill>
              </a:rPr>
              <a:t>(530 – 460 ac)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228CD0D-80A8-4D9E-A814-5EE37D724021}"/>
              </a:ext>
            </a:extLst>
          </p:cNvPr>
          <p:cNvSpPr/>
          <p:nvPr/>
        </p:nvSpPr>
        <p:spPr>
          <a:xfrm>
            <a:off x="889733" y="2038821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Ontologia</a:t>
            </a:r>
            <a:r>
              <a:rPr lang="pt-BR" sz="2400" dirty="0">
                <a:solidFill>
                  <a:srgbClr val="00B050"/>
                </a:solidFill>
              </a:rPr>
              <a:t>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 Estudo do ser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69EE76F5-282F-4C6A-911F-B544686F6FA4}"/>
              </a:ext>
            </a:extLst>
          </p:cNvPr>
          <p:cNvSpPr/>
          <p:nvPr/>
        </p:nvSpPr>
        <p:spPr>
          <a:xfrm rot="5863273">
            <a:off x="4364704" y="1152812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C4C3DDE2-6221-4C22-8DF2-E2ABBB126D69}"/>
              </a:ext>
            </a:extLst>
          </p:cNvPr>
          <p:cNvSpPr/>
          <p:nvPr/>
        </p:nvSpPr>
        <p:spPr>
          <a:xfrm rot="5400000">
            <a:off x="4146845" y="1714227"/>
            <a:ext cx="484632" cy="128836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5E977E-28BD-4910-9DF6-0DD8FEE86F6B}"/>
              </a:ext>
            </a:extLst>
          </p:cNvPr>
          <p:cNvSpPr/>
          <p:nvPr/>
        </p:nvSpPr>
        <p:spPr>
          <a:xfrm>
            <a:off x="8480491" y="1642016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B050"/>
                </a:solidFill>
              </a:rPr>
              <a:t>Zenão de Eléia </a:t>
            </a:r>
            <a:r>
              <a:rPr lang="pt-BR" sz="2400" dirty="0"/>
              <a:t>(490 – 430 </a:t>
            </a:r>
            <a:r>
              <a:rPr lang="pt-BR" sz="2400" dirty="0" err="1"/>
              <a:t>a.c</a:t>
            </a:r>
            <a:r>
              <a:rPr lang="pt-BR" sz="2400" dirty="0"/>
              <a:t>)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B7CE0592-6EA8-4ECF-960D-71C7357C1070}"/>
              </a:ext>
            </a:extLst>
          </p:cNvPr>
          <p:cNvSpPr/>
          <p:nvPr/>
        </p:nvSpPr>
        <p:spPr>
          <a:xfrm>
            <a:off x="9045557" y="4056992"/>
            <a:ext cx="2448272" cy="102436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ym typeface="Wingdings" panose="05000000000000000000" pitchFamily="2" charset="2"/>
              </a:rPr>
              <a:t>Os paradoxos de Zenão de Eléia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40" name="Seta: para Baixo 39">
            <a:extLst>
              <a:ext uri="{FF2B5EF4-FFF2-40B4-BE49-F238E27FC236}">
                <a16:creationId xmlns:a16="http://schemas.microsoft.com/office/drawing/2014/main" id="{284945FB-32B0-49FA-BA48-660930CF1100}"/>
              </a:ext>
            </a:extLst>
          </p:cNvPr>
          <p:cNvSpPr/>
          <p:nvPr/>
        </p:nvSpPr>
        <p:spPr>
          <a:xfrm rot="13017421">
            <a:off x="7328689" y="1901189"/>
            <a:ext cx="484632" cy="2236389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Seta: para Baixo 40">
            <a:extLst>
              <a:ext uri="{FF2B5EF4-FFF2-40B4-BE49-F238E27FC236}">
                <a16:creationId xmlns:a16="http://schemas.microsoft.com/office/drawing/2014/main" id="{EAE6E7CA-A904-42BA-BBB8-C0E5B6E79B5C}"/>
              </a:ext>
            </a:extLst>
          </p:cNvPr>
          <p:cNvSpPr/>
          <p:nvPr/>
        </p:nvSpPr>
        <p:spPr>
          <a:xfrm rot="14216833">
            <a:off x="7376111" y="3513326"/>
            <a:ext cx="484632" cy="987684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Download Philosophy - Org, Philosophy - Com - Parménides De Elea ...">
            <a:extLst>
              <a:ext uri="{FF2B5EF4-FFF2-40B4-BE49-F238E27FC236}">
                <a16:creationId xmlns:a16="http://schemas.microsoft.com/office/drawing/2014/main" id="{461F01DF-6E03-4B82-BDEC-9226F08B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07" y="1214474"/>
            <a:ext cx="1635601" cy="25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lagem: Horizontal 22">
            <a:extLst>
              <a:ext uri="{FF2B5EF4-FFF2-40B4-BE49-F238E27FC236}">
                <a16:creationId xmlns:a16="http://schemas.microsoft.com/office/drawing/2014/main" id="{D2BD6CA4-6F12-4E07-BB08-530ED7CB12B9}"/>
              </a:ext>
            </a:extLst>
          </p:cNvPr>
          <p:cNvSpPr/>
          <p:nvPr/>
        </p:nvSpPr>
        <p:spPr>
          <a:xfrm>
            <a:off x="245762" y="2636912"/>
            <a:ext cx="4296146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400" dirty="0">
                <a:solidFill>
                  <a:srgbClr val="00B0F0"/>
                </a:solidFill>
              </a:rPr>
              <a:t>“O ser é, o não ser não é!”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CEB77D4-2070-4151-9EDF-E48091C23A71}"/>
              </a:ext>
            </a:extLst>
          </p:cNvPr>
          <p:cNvSpPr/>
          <p:nvPr/>
        </p:nvSpPr>
        <p:spPr>
          <a:xfrm>
            <a:off x="644403" y="4293096"/>
            <a:ext cx="4556608" cy="1445159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Você é. Ontem, já passou, não existe, então é o “não ser”. Amanhã, não chegou, não existe, então é o não ser também.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388DDA0-2C15-493F-A4E4-F6D2CD6E9D52}"/>
              </a:ext>
            </a:extLst>
          </p:cNvPr>
          <p:cNvSpPr/>
          <p:nvPr/>
        </p:nvSpPr>
        <p:spPr>
          <a:xfrm>
            <a:off x="1296707" y="5891095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C000"/>
                </a:solidFill>
              </a:rPr>
              <a:t>O que é, é. O que não é, não é.</a:t>
            </a:r>
            <a:endParaRPr lang="pt-BR" sz="2400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D3AA2178-9689-4FE2-AB4A-7CE7F8BE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19" y="5750373"/>
            <a:ext cx="1105247" cy="11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EFFD75F1-5A87-4E37-B43E-3088B56D7260}"/>
              </a:ext>
            </a:extLst>
          </p:cNvPr>
          <p:cNvSpPr/>
          <p:nvPr/>
        </p:nvSpPr>
        <p:spPr>
          <a:xfrm rot="4472640">
            <a:off x="4793232" y="2808426"/>
            <a:ext cx="484632" cy="89032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: para Baixo 41">
            <a:extLst>
              <a:ext uri="{FF2B5EF4-FFF2-40B4-BE49-F238E27FC236}">
                <a16:creationId xmlns:a16="http://schemas.microsoft.com/office/drawing/2014/main" id="{5F447CCD-3DE0-445D-8F98-C71345CBD562}"/>
              </a:ext>
            </a:extLst>
          </p:cNvPr>
          <p:cNvSpPr/>
          <p:nvPr/>
        </p:nvSpPr>
        <p:spPr>
          <a:xfrm rot="2352944">
            <a:off x="5067043" y="3395491"/>
            <a:ext cx="484632" cy="89032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62" name="Picture 14" descr="Biblioteca. Livros de Zenão de Eleia">
            <a:extLst>
              <a:ext uri="{FF2B5EF4-FFF2-40B4-BE49-F238E27FC236}">
                <a16:creationId xmlns:a16="http://schemas.microsoft.com/office/drawing/2014/main" id="{C302AB2F-4AB4-4762-B08F-511728B4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62" y="4293096"/>
            <a:ext cx="1677954" cy="22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lagem: Horizontal 42">
            <a:extLst>
              <a:ext uri="{FF2B5EF4-FFF2-40B4-BE49-F238E27FC236}">
                <a16:creationId xmlns:a16="http://schemas.microsoft.com/office/drawing/2014/main" id="{FEBFC738-C953-4C54-854E-752FBFEA62C7}"/>
              </a:ext>
            </a:extLst>
          </p:cNvPr>
          <p:cNvSpPr/>
          <p:nvPr/>
        </p:nvSpPr>
        <p:spPr>
          <a:xfrm>
            <a:off x="8181461" y="2384123"/>
            <a:ext cx="3761601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400" dirty="0">
                <a:solidFill>
                  <a:srgbClr val="00B0F0"/>
                </a:solidFill>
              </a:rPr>
              <a:t>“O que se move sempre está no mesmo lugar agora!”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99197404-8153-45F1-B306-39E001946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921" y="5297033"/>
            <a:ext cx="2292883" cy="1336169"/>
          </a:xfrm>
          <a:prstGeom prst="rect">
            <a:avLst/>
          </a:prstGeom>
        </p:spPr>
      </p:pic>
      <p:pic>
        <p:nvPicPr>
          <p:cNvPr id="45" name="Imagem 44" descr="Flecha Imóvel.jpg">
            <a:extLst>
              <a:ext uri="{FF2B5EF4-FFF2-40B4-BE49-F238E27FC236}">
                <a16:creationId xmlns:a16="http://schemas.microsoft.com/office/drawing/2014/main" id="{DCCD1523-D4B3-4259-B281-AD65FDA80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618" y="5297033"/>
            <a:ext cx="2142636" cy="1336169"/>
          </a:xfrm>
          <a:prstGeom prst="rect">
            <a:avLst/>
          </a:prstGeom>
        </p:spPr>
      </p:pic>
      <p:sp>
        <p:nvSpPr>
          <p:cNvPr id="46" name="Seta: para Baixo 45">
            <a:extLst>
              <a:ext uri="{FF2B5EF4-FFF2-40B4-BE49-F238E27FC236}">
                <a16:creationId xmlns:a16="http://schemas.microsoft.com/office/drawing/2014/main" id="{91FE36CD-290E-4D4F-889F-136E236A59C3}"/>
              </a:ext>
            </a:extLst>
          </p:cNvPr>
          <p:cNvSpPr/>
          <p:nvPr/>
        </p:nvSpPr>
        <p:spPr>
          <a:xfrm rot="16200000">
            <a:off x="7714299" y="4062040"/>
            <a:ext cx="484632" cy="1460170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66" name="Picture 18" descr="Óculos Thug Life PNG COM FUNDO TRANSPARENTE GRÁTIS">
            <a:extLst>
              <a:ext uri="{FF2B5EF4-FFF2-40B4-BE49-F238E27FC236}">
                <a16:creationId xmlns:a16="http://schemas.microsoft.com/office/drawing/2014/main" id="{C4012922-4A63-45E0-8322-611DD34A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83" y="4645090"/>
            <a:ext cx="1631859" cy="9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Thug life smoke PNG">
            <a:extLst>
              <a:ext uri="{FF2B5EF4-FFF2-40B4-BE49-F238E27FC236}">
                <a16:creationId xmlns:a16="http://schemas.microsoft.com/office/drawing/2014/main" id="{EF94E1B2-0BC0-4042-9AC3-CF54E07D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65" y="5593139"/>
            <a:ext cx="1031356" cy="64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792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8" grpId="0" animBg="1"/>
      <p:bldP spid="39" grpId="0" animBg="1"/>
      <p:bldP spid="40" grpId="0" animBg="1"/>
      <p:bldP spid="41" grpId="0" animBg="1"/>
      <p:bldP spid="23" grpId="0" animBg="1"/>
      <p:bldP spid="24" grpId="0" animBg="1"/>
      <p:bldP spid="26" grpId="0" animBg="1"/>
      <p:bldP spid="30" grpId="0" animBg="1"/>
      <p:bldP spid="42" grpId="0" animBg="1"/>
      <p:bldP spid="43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Century Gothic" panose="020B0502020202020204" pitchFamily="34" charset="0"/>
              </a:rPr>
              <a:t>Os </a:t>
            </a:r>
            <a:r>
              <a:rPr lang="pt-BR" sz="4000" dirty="0">
                <a:latin typeface="Century Gothic" panose="020B0502020202020204" pitchFamily="34" charset="0"/>
              </a:rPr>
              <a:t>Efésios</a:t>
            </a:r>
            <a:endParaRPr lang="pt-BR" sz="3600" dirty="0">
              <a:latin typeface="Century Gothic" panose="020B0502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D08D08-785F-4024-A8D4-BBAB8FB8269B}"/>
              </a:ext>
            </a:extLst>
          </p:cNvPr>
          <p:cNvSpPr/>
          <p:nvPr/>
        </p:nvSpPr>
        <p:spPr>
          <a:xfrm>
            <a:off x="644403" y="1239144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Heráclito de Éfeso</a:t>
            </a:r>
            <a:endParaRPr lang="pt-BR" sz="28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228CD0D-80A8-4D9E-A814-5EE37D724021}"/>
              </a:ext>
            </a:extLst>
          </p:cNvPr>
          <p:cNvSpPr/>
          <p:nvPr/>
        </p:nvSpPr>
        <p:spPr>
          <a:xfrm>
            <a:off x="889733" y="2420888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Arché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Fogo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69EE76F5-282F-4C6A-911F-B544686F6FA4}"/>
              </a:ext>
            </a:extLst>
          </p:cNvPr>
          <p:cNvSpPr/>
          <p:nvPr/>
        </p:nvSpPr>
        <p:spPr>
          <a:xfrm rot="7204605">
            <a:off x="4166493" y="1640260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C4C3DDE2-6221-4C22-8DF2-E2ABBB126D69}"/>
              </a:ext>
            </a:extLst>
          </p:cNvPr>
          <p:cNvSpPr/>
          <p:nvPr/>
        </p:nvSpPr>
        <p:spPr>
          <a:xfrm rot="5400000">
            <a:off x="4073313" y="2302737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Heráclito de Éfeso - Toda Matéria">
            <a:extLst>
              <a:ext uri="{FF2B5EF4-FFF2-40B4-BE49-F238E27FC236}">
                <a16:creationId xmlns:a16="http://schemas.microsoft.com/office/drawing/2014/main" id="{A88FD607-9C1F-4B45-8EA8-9D6E947C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41" y="1999458"/>
            <a:ext cx="2358007" cy="285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A039A9DE-4064-4BCB-B85E-7DC82F1095D4}"/>
              </a:ext>
            </a:extLst>
          </p:cNvPr>
          <p:cNvSpPr/>
          <p:nvPr/>
        </p:nvSpPr>
        <p:spPr>
          <a:xfrm>
            <a:off x="644404" y="3429000"/>
            <a:ext cx="3073744" cy="108868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ym typeface="Wingdings" panose="05000000000000000000" pitchFamily="2" charset="2"/>
              </a:rPr>
              <a:t>Fogo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Representa a mudança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F6D8DB5B-987C-42CD-8113-6C5121F725CD}"/>
              </a:ext>
            </a:extLst>
          </p:cNvPr>
          <p:cNvSpPr/>
          <p:nvPr/>
        </p:nvSpPr>
        <p:spPr>
          <a:xfrm>
            <a:off x="629989" y="4725145"/>
            <a:ext cx="3073744" cy="96402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ym typeface="Wingdings" panose="05000000000000000000" pitchFamily="2" charset="2"/>
              </a:rPr>
              <a:t>Guerra de opostos (</a:t>
            </a:r>
            <a:r>
              <a:rPr lang="pt-BR" sz="2400" dirty="0">
                <a:solidFill>
                  <a:srgbClr val="FFC000"/>
                </a:solidFill>
                <a:sym typeface="Wingdings" panose="05000000000000000000" pitchFamily="2" charset="2"/>
              </a:rPr>
              <a:t>quente/frio – vida/morte...</a:t>
            </a:r>
            <a:r>
              <a:rPr lang="pt-BR" sz="2400" dirty="0">
                <a:sym typeface="Wingdings" panose="05000000000000000000" pitchFamily="2" charset="2"/>
              </a:rPr>
              <a:t>)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58D5C34-BDB8-4831-ABDB-BCC86D58B8BE}"/>
              </a:ext>
            </a:extLst>
          </p:cNvPr>
          <p:cNvSpPr/>
          <p:nvPr/>
        </p:nvSpPr>
        <p:spPr>
          <a:xfrm>
            <a:off x="629989" y="5749511"/>
            <a:ext cx="3073744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ym typeface="Wingdings" panose="05000000000000000000" pitchFamily="2" charset="2"/>
              </a:rPr>
              <a:t>Metafísica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34" name="Seta: para Baixo 33">
            <a:extLst>
              <a:ext uri="{FF2B5EF4-FFF2-40B4-BE49-F238E27FC236}">
                <a16:creationId xmlns:a16="http://schemas.microsoft.com/office/drawing/2014/main" id="{8903E74F-4AF5-4BF2-BA15-67EA4F10BCC0}"/>
              </a:ext>
            </a:extLst>
          </p:cNvPr>
          <p:cNvSpPr/>
          <p:nvPr/>
        </p:nvSpPr>
        <p:spPr>
          <a:xfrm rot="5400000">
            <a:off x="4114868" y="3462058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: para Baixo 34">
            <a:extLst>
              <a:ext uri="{FF2B5EF4-FFF2-40B4-BE49-F238E27FC236}">
                <a16:creationId xmlns:a16="http://schemas.microsoft.com/office/drawing/2014/main" id="{7C6D2827-044B-42D6-B07F-43E69650BE28}"/>
              </a:ext>
            </a:extLst>
          </p:cNvPr>
          <p:cNvSpPr/>
          <p:nvPr/>
        </p:nvSpPr>
        <p:spPr>
          <a:xfrm rot="3748938">
            <a:off x="4049473" y="4469408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: para Baixo 35">
            <a:extLst>
              <a:ext uri="{FF2B5EF4-FFF2-40B4-BE49-F238E27FC236}">
                <a16:creationId xmlns:a16="http://schemas.microsoft.com/office/drawing/2014/main" id="{EF6AF7BD-FB15-4C39-B690-4E68A92D8CEE}"/>
              </a:ext>
            </a:extLst>
          </p:cNvPr>
          <p:cNvSpPr/>
          <p:nvPr/>
        </p:nvSpPr>
        <p:spPr>
          <a:xfrm rot="3261204">
            <a:off x="4204166" y="5260307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olagem: Horizontal 36">
            <a:extLst>
              <a:ext uri="{FF2B5EF4-FFF2-40B4-BE49-F238E27FC236}">
                <a16:creationId xmlns:a16="http://schemas.microsoft.com/office/drawing/2014/main" id="{395FCC08-6DA5-4659-8492-A091F9F6CDEF}"/>
              </a:ext>
            </a:extLst>
          </p:cNvPr>
          <p:cNvSpPr/>
          <p:nvPr/>
        </p:nvSpPr>
        <p:spPr>
          <a:xfrm>
            <a:off x="7606580" y="1412776"/>
            <a:ext cx="4392488" cy="3312368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400" dirty="0">
                <a:solidFill>
                  <a:srgbClr val="00B0F0"/>
                </a:solidFill>
              </a:rPr>
              <a:t>“Nenhum homem pode banhar-se duas vezes no mesmo rio... pois na segunda vez o rio já não é mais o mesmo, nem tão pouco o homem!”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5E977E-28BD-4910-9DF6-0DD8FEE86F6B}"/>
              </a:ext>
            </a:extLst>
          </p:cNvPr>
          <p:cNvSpPr/>
          <p:nvPr/>
        </p:nvSpPr>
        <p:spPr>
          <a:xfrm>
            <a:off x="8578688" y="4650825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Tudo flui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B7CE0592-6EA8-4ECF-960D-71C7357C1070}"/>
              </a:ext>
            </a:extLst>
          </p:cNvPr>
          <p:cNvSpPr/>
          <p:nvPr/>
        </p:nvSpPr>
        <p:spPr>
          <a:xfrm>
            <a:off x="8578688" y="5618857"/>
            <a:ext cx="2448272" cy="1024366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ym typeface="Wingdings" panose="05000000000000000000" pitchFamily="2" charset="2"/>
              </a:rPr>
              <a:t>Nada é permanente, salvo a mudança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40" name="Seta: para Baixo 39">
            <a:extLst>
              <a:ext uri="{FF2B5EF4-FFF2-40B4-BE49-F238E27FC236}">
                <a16:creationId xmlns:a16="http://schemas.microsoft.com/office/drawing/2014/main" id="{284945FB-32B0-49FA-BA48-660930CF1100}"/>
              </a:ext>
            </a:extLst>
          </p:cNvPr>
          <p:cNvSpPr/>
          <p:nvPr/>
        </p:nvSpPr>
        <p:spPr>
          <a:xfrm rot="16852935">
            <a:off x="7654560" y="4494284"/>
            <a:ext cx="484632" cy="97840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: para Baixo 40">
            <a:extLst>
              <a:ext uri="{FF2B5EF4-FFF2-40B4-BE49-F238E27FC236}">
                <a16:creationId xmlns:a16="http://schemas.microsoft.com/office/drawing/2014/main" id="{EAE6E7CA-A904-42BA-BBB8-C0E5B6E79B5C}"/>
              </a:ext>
            </a:extLst>
          </p:cNvPr>
          <p:cNvSpPr/>
          <p:nvPr/>
        </p:nvSpPr>
        <p:spPr>
          <a:xfrm rot="18059485">
            <a:off x="7541983" y="4842985"/>
            <a:ext cx="484632" cy="133315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880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92483E-9A6D-4387-9F8F-0D0D9E07465E}"/>
              </a:ext>
            </a:extLst>
          </p:cNvPr>
          <p:cNvCxnSpPr>
            <a:cxnSpLocks/>
          </p:cNvCxnSpPr>
          <p:nvPr/>
        </p:nvCxnSpPr>
        <p:spPr>
          <a:xfrm>
            <a:off x="6094412" y="27384"/>
            <a:ext cx="72008" cy="6858000"/>
          </a:xfrm>
          <a:prstGeom prst="line">
            <a:avLst/>
          </a:prstGeom>
          <a:ln w="50800" cap="flat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nda 1">
            <a:extLst>
              <a:ext uri="{FF2B5EF4-FFF2-40B4-BE49-F238E27FC236}">
                <a16:creationId xmlns:a16="http://schemas.microsoft.com/office/drawing/2014/main" id="{7CEF0CFF-F3DD-4055-8789-526EB94AA4E6}"/>
              </a:ext>
            </a:extLst>
          </p:cNvPr>
          <p:cNvSpPr/>
          <p:nvPr/>
        </p:nvSpPr>
        <p:spPr>
          <a:xfrm>
            <a:off x="2566020" y="125817"/>
            <a:ext cx="6912768" cy="990224"/>
          </a:xfrm>
          <a:prstGeom prst="wave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Century Gothic" panose="020B0502020202020204" pitchFamily="34" charset="0"/>
              </a:rPr>
              <a:t>Sofistas e Sócrates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D08D08-785F-4024-A8D4-BBAB8FB8269B}"/>
              </a:ext>
            </a:extLst>
          </p:cNvPr>
          <p:cNvSpPr/>
          <p:nvPr/>
        </p:nvSpPr>
        <p:spPr>
          <a:xfrm>
            <a:off x="270072" y="1691752"/>
            <a:ext cx="3168352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B050"/>
                </a:solidFill>
              </a:rPr>
              <a:t>Da </a:t>
            </a:r>
            <a:r>
              <a:rPr lang="pt-BR" sz="2800" dirty="0" err="1">
                <a:solidFill>
                  <a:srgbClr val="00B050"/>
                </a:solidFill>
              </a:rPr>
              <a:t>Physis</a:t>
            </a:r>
            <a:r>
              <a:rPr lang="pt-BR" sz="2800" dirty="0">
                <a:solidFill>
                  <a:srgbClr val="00B050"/>
                </a:solidFill>
              </a:rPr>
              <a:t> ao Ser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69EE76F5-282F-4C6A-911F-B544686F6FA4}"/>
              </a:ext>
            </a:extLst>
          </p:cNvPr>
          <p:cNvSpPr/>
          <p:nvPr/>
        </p:nvSpPr>
        <p:spPr>
          <a:xfrm rot="6761209">
            <a:off x="2761875" y="2404322"/>
            <a:ext cx="484632" cy="1513705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5E977E-28BD-4910-9DF6-0DD8FEE86F6B}"/>
              </a:ext>
            </a:extLst>
          </p:cNvPr>
          <p:cNvSpPr/>
          <p:nvPr/>
        </p:nvSpPr>
        <p:spPr>
          <a:xfrm>
            <a:off x="9118748" y="1214474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B050"/>
                </a:solidFill>
              </a:rPr>
              <a:t>Investigação do Ser</a:t>
            </a:r>
            <a:endParaRPr lang="pt-BR" sz="24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40" name="Seta: para Baixo 39">
            <a:extLst>
              <a:ext uri="{FF2B5EF4-FFF2-40B4-BE49-F238E27FC236}">
                <a16:creationId xmlns:a16="http://schemas.microsoft.com/office/drawing/2014/main" id="{284945FB-32B0-49FA-BA48-660930CF1100}"/>
              </a:ext>
            </a:extLst>
          </p:cNvPr>
          <p:cNvSpPr/>
          <p:nvPr/>
        </p:nvSpPr>
        <p:spPr>
          <a:xfrm rot="13729670">
            <a:off x="9002023" y="1935149"/>
            <a:ext cx="484632" cy="159670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olagem: Horizontal 22">
            <a:extLst>
              <a:ext uri="{FF2B5EF4-FFF2-40B4-BE49-F238E27FC236}">
                <a16:creationId xmlns:a16="http://schemas.microsoft.com/office/drawing/2014/main" id="{D2BD6CA4-6F12-4E07-BB08-530ED7CB12B9}"/>
              </a:ext>
            </a:extLst>
          </p:cNvPr>
          <p:cNvSpPr/>
          <p:nvPr/>
        </p:nvSpPr>
        <p:spPr>
          <a:xfrm>
            <a:off x="513464" y="4851455"/>
            <a:ext cx="4296146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3200" dirty="0">
                <a:solidFill>
                  <a:srgbClr val="00B0F0"/>
                </a:solidFill>
              </a:rPr>
              <a:t>Da Cosmologia á Antropologia</a:t>
            </a: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EFFD75F1-5A87-4E37-B43E-3088B56D7260}"/>
              </a:ext>
            </a:extLst>
          </p:cNvPr>
          <p:cNvSpPr/>
          <p:nvPr/>
        </p:nvSpPr>
        <p:spPr>
          <a:xfrm rot="19170451">
            <a:off x="8744875" y="4111608"/>
            <a:ext cx="484632" cy="89032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: para Baixo 41">
            <a:extLst>
              <a:ext uri="{FF2B5EF4-FFF2-40B4-BE49-F238E27FC236}">
                <a16:creationId xmlns:a16="http://schemas.microsoft.com/office/drawing/2014/main" id="{5F447CCD-3DE0-445D-8F98-C71345CBD562}"/>
              </a:ext>
            </a:extLst>
          </p:cNvPr>
          <p:cNvSpPr/>
          <p:nvPr/>
        </p:nvSpPr>
        <p:spPr>
          <a:xfrm rot="2352944">
            <a:off x="3147058" y="4133869"/>
            <a:ext cx="484632" cy="89032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olagem: Horizontal 42">
            <a:extLst>
              <a:ext uri="{FF2B5EF4-FFF2-40B4-BE49-F238E27FC236}">
                <a16:creationId xmlns:a16="http://schemas.microsoft.com/office/drawing/2014/main" id="{FEBFC738-C953-4C54-854E-752FBFEA62C7}"/>
              </a:ext>
            </a:extLst>
          </p:cNvPr>
          <p:cNvSpPr/>
          <p:nvPr/>
        </p:nvSpPr>
        <p:spPr>
          <a:xfrm>
            <a:off x="7451222" y="4901420"/>
            <a:ext cx="4224139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400" dirty="0">
                <a:solidFill>
                  <a:srgbClr val="00B0F0"/>
                </a:solidFill>
              </a:rPr>
              <a:t>O Ser (</a:t>
            </a:r>
            <a:r>
              <a:rPr lang="pt-BR" sz="2400" dirty="0">
                <a:solidFill>
                  <a:srgbClr val="FFC000"/>
                </a:solidFill>
              </a:rPr>
              <a:t>homem</a:t>
            </a:r>
            <a:r>
              <a:rPr lang="pt-BR" sz="2400" dirty="0">
                <a:solidFill>
                  <a:srgbClr val="00B0F0"/>
                </a:solidFill>
              </a:rPr>
              <a:t>): </a:t>
            </a:r>
            <a:r>
              <a:rPr lang="pt-BR" sz="2400" dirty="0">
                <a:solidFill>
                  <a:schemeClr val="tx1"/>
                </a:solidFill>
              </a:rPr>
              <a:t>Natural – Social - Político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2AAA38B-0644-4C3D-9677-07E8745AB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64" y="1661301"/>
            <a:ext cx="4555484" cy="300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3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8" grpId="0" animBg="1"/>
      <p:bldP spid="40" grpId="0" animBg="1"/>
      <p:bldP spid="23" grpId="0" animBg="1"/>
      <p:bldP spid="30" grpId="0" animBg="1"/>
      <p:bldP spid="42" grpId="0" animBg="1"/>
      <p:bldP spid="4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adro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63_TF02804846_TF02804846.potx" id="{6015D36F-FE88-4299-9413-9A6625F0A96F}" vid="{686326CD-C078-4685-B568-5DB8C1FEF170}"/>
    </a:ext>
  </a:extLst>
</a:theme>
</file>

<file path=ppt/theme/theme2.xml><?xml version="1.0" encoding="utf-8"?>
<a:theme xmlns:a="http://schemas.openxmlformats.org/drawingml/2006/main" name="Tema do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educação em lousa (widescreen)</Template>
  <TotalTime>6375</TotalTime>
  <Words>3327</Words>
  <Application>Microsoft Office PowerPoint</Application>
  <PresentationFormat>Personalizar</PresentationFormat>
  <Paragraphs>735</Paragraphs>
  <Slides>54</Slides>
  <Notes>54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3" baseType="lpstr">
      <vt:lpstr>SimSun</vt:lpstr>
      <vt:lpstr>Algerian</vt:lpstr>
      <vt:lpstr>Arial</vt:lpstr>
      <vt:lpstr>Century Gothic</vt:lpstr>
      <vt:lpstr>Comic Sans MS</vt:lpstr>
      <vt:lpstr>Consolas</vt:lpstr>
      <vt:lpstr>Corbel</vt:lpstr>
      <vt:lpstr>Wingdings</vt:lpstr>
      <vt:lpstr>Quadro 16x9</vt:lpstr>
      <vt:lpstr>LINHA DO TEMPO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Alexandre</dc:creator>
  <cp:lastModifiedBy>Zeni Zeni</cp:lastModifiedBy>
  <cp:revision>152</cp:revision>
  <dcterms:created xsi:type="dcterms:W3CDTF">2020-05-15T13:20:28Z</dcterms:created>
  <dcterms:modified xsi:type="dcterms:W3CDTF">2024-06-03T19:24:00Z</dcterms:modified>
</cp:coreProperties>
</file>